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3"/>
  </p:notesMasterIdLst>
  <p:sldIdLst>
    <p:sldId id="382" r:id="rId2"/>
    <p:sldId id="1252" r:id="rId3"/>
    <p:sldId id="1253" r:id="rId4"/>
    <p:sldId id="1254" r:id="rId5"/>
    <p:sldId id="1258" r:id="rId6"/>
    <p:sldId id="1255" r:id="rId7"/>
    <p:sldId id="1256" r:id="rId8"/>
    <p:sldId id="1257" r:id="rId9"/>
    <p:sldId id="1260" r:id="rId10"/>
    <p:sldId id="1261" r:id="rId11"/>
    <p:sldId id="1262" r:id="rId12"/>
    <p:sldId id="1264" r:id="rId13"/>
    <p:sldId id="1265" r:id="rId14"/>
    <p:sldId id="1263" r:id="rId15"/>
    <p:sldId id="884" r:id="rId16"/>
    <p:sldId id="1208" r:id="rId17"/>
    <p:sldId id="1233" r:id="rId18"/>
    <p:sldId id="1234" r:id="rId19"/>
    <p:sldId id="1209" r:id="rId20"/>
    <p:sldId id="1240" r:id="rId21"/>
    <p:sldId id="1243" r:id="rId22"/>
    <p:sldId id="1244" r:id="rId23"/>
    <p:sldId id="1245" r:id="rId24"/>
    <p:sldId id="1246" r:id="rId25"/>
    <p:sldId id="1247" r:id="rId26"/>
    <p:sldId id="1248" r:id="rId27"/>
    <p:sldId id="1249" r:id="rId28"/>
    <p:sldId id="1250" r:id="rId29"/>
    <p:sldId id="1251" r:id="rId30"/>
    <p:sldId id="1259" r:id="rId31"/>
    <p:sldId id="383" r:id="rId32"/>
  </p:sldIdLst>
  <p:sldSz cx="9145588" cy="5145088"/>
  <p:notesSz cx="7099300" cy="10234613"/>
  <p:defaultTextStyle>
    <a:defPPr>
      <a:defRPr lang="zh-CN"/>
    </a:defPPr>
    <a:lvl1pPr marL="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8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57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85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9144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43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71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100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828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50">
          <p15:clr>
            <a:srgbClr val="A4A3A4"/>
          </p15:clr>
        </p15:guide>
        <p15:guide id="3" pos="2881" userDrawn="1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2834"/>
    <a:srgbClr val="D6D6D6"/>
    <a:srgbClr val="E2E2E2"/>
    <a:srgbClr val="3F136C"/>
    <a:srgbClr val="C82C27"/>
    <a:srgbClr val="D61E18"/>
    <a:srgbClr val="B02739"/>
    <a:srgbClr val="3E4785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96387" autoAdjust="0"/>
  </p:normalViewPr>
  <p:slideViewPr>
    <p:cSldViewPr>
      <p:cViewPr varScale="1">
        <p:scale>
          <a:sx n="148" d="100"/>
          <a:sy n="148" d="100"/>
        </p:scale>
        <p:origin x="870" y="114"/>
      </p:cViewPr>
      <p:guideLst>
        <p:guide orient="horz" pos="1620"/>
        <p:guide orient="horz" pos="350"/>
        <p:guide pos="2881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3BF5C-74ED-4786-BD5B-06E622197AAA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3784-C709-48B1-B5FD-24AD5406D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56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412554" y="1168388"/>
            <a:ext cx="111612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98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246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0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20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277902" y="215759"/>
            <a:ext cx="7487445" cy="64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058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Titelmasterformat durch Klicken bearbeiten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288489" y="1080111"/>
            <a:ext cx="8567289" cy="3474622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vert="horz" wrap="square" lIns="0" tIns="52931" rIns="0" bIns="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28" name="TextBox 3"/>
          <p:cNvSpPr txBox="1">
            <a:spLocks noChangeArrowheads="1"/>
          </p:cNvSpPr>
          <p:nvPr/>
        </p:nvSpPr>
        <p:spPr bwMode="auto">
          <a:xfrm>
            <a:off x="2333045" y="4312502"/>
            <a:ext cx="2159687" cy="5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0825" indent="-250825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417"/>
              </a:spcBef>
              <a:buFont typeface="Wingdings 3" pitchFamily="18" charset="2"/>
              <a:buChar char=""/>
              <a:defRPr/>
            </a:pPr>
            <a:endParaRPr lang="en-US" altLang="zh-CN" sz="1500"/>
          </a:p>
        </p:txBody>
      </p:sp>
      <p:pic>
        <p:nvPicPr>
          <p:cNvPr id="6" name="Grafik 5"/>
          <p:cNvPicPr/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1019" y="5051224"/>
            <a:ext cx="9169658" cy="10721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" y="4723164"/>
            <a:ext cx="9145588" cy="32959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21" tIns="38111" rIns="76221" bIns="38111"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latin typeface="Bosch Office Sans" pitchFamily="2" charset="0"/>
            </a:endParaRPr>
          </a:p>
        </p:txBody>
      </p:sp>
      <p:pic>
        <p:nvPicPr>
          <p:cNvPr id="5" name="Grafik 4"/>
          <p:cNvPicPr/>
          <p:nvPr>
            <p:custDataLst>
              <p:tags r:id="rId10"/>
            </p:custDataLst>
          </p:nvPr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3575" y="4802288"/>
            <a:ext cx="819874" cy="171498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60" y="4813722"/>
            <a:ext cx="1540294" cy="160065"/>
          </a:xfrm>
          <a:prstGeom prst="rect">
            <a:avLst/>
          </a:prstGeom>
        </p:spPr>
      </p:pic>
      <p:sp>
        <p:nvSpPr>
          <p:cNvPr id="11" name="Rechteck 7"/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8859492" y="4723165"/>
            <a:ext cx="256738" cy="32959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  <a:fld id="{424DA66E-2B17-4D13-9A03-61F01344A790}" type="slidenum">
              <a:rPr lang="en-US" sz="700" smtClean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‹#›</a:t>
            </a:fld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</a:p>
        </p:txBody>
      </p:sp>
      <p:sp>
        <p:nvSpPr>
          <p:cNvPr id="13" name="Rectangle 3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29398" y="4721297"/>
            <a:ext cx="5458396" cy="32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zh-CN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UAES/BE| © United Automotive Electronic Systems Co., Ltd.  All rights reserved, also regarding any disposal, exploitation, reproduction, editing, distribution, as well as in the event of applications for industrial property rights.</a:t>
            </a:r>
            <a:endParaRPr lang="zh-CN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9" r:id="rId4"/>
    <p:sldLayoutId id="2147483680" r:id="rId5"/>
  </p:sldLayoutIdLst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+mj-lt"/>
          <a:ea typeface="+mj-ea"/>
          <a:cs typeface="Arial" pitchFamily="34" charset="0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5pPr>
      <a:lvl6pPr marL="381108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6pPr>
      <a:lvl7pPr marL="761687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7pPr>
      <a:lvl8pPr marL="1142794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8pPr>
      <a:lvl9pPr marL="1523902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9pPr>
    </p:titleStyle>
    <p:bodyStyle>
      <a:lvl1pPr marL="209080" indent="-209080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Wingdings 3" pitchFamily="18" charset="2"/>
        <a:buChar char="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89048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300">
          <a:solidFill>
            <a:schemeClr val="tx1"/>
          </a:solidFill>
          <a:latin typeface="+mn-lt"/>
          <a:cs typeface="Arial" pitchFamily="34" charset="0"/>
        </a:defRPr>
      </a:lvl2pPr>
      <a:lvl3pPr marL="539903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200">
          <a:solidFill>
            <a:schemeClr val="tx1"/>
          </a:solidFill>
          <a:latin typeface="+mn-lt"/>
          <a:cs typeface="Arial" pitchFamily="34" charset="0"/>
        </a:defRPr>
      </a:lvl3pPr>
      <a:lvl4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4pPr>
      <a:lvl5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5pPr>
      <a:lvl6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6pPr>
      <a:lvl7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7pPr>
      <a:lvl8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8pPr>
      <a:lvl9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9pPr>
    </p:bodyStyle>
    <p:otherStyle>
      <a:defPPr>
        <a:defRPr lang="de-DE"/>
      </a:defPPr>
      <a:lvl1pPr marL="0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10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687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94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02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81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589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16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275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4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1.xml"/><Relationship Id="rId7" Type="http://schemas.openxmlformats.org/officeDocument/2006/relationships/image" Target="../media/image5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3.xml"/><Relationship Id="rId10" Type="http://schemas.openxmlformats.org/officeDocument/2006/relationships/image" Target="../media/image55.png"/><Relationship Id="rId4" Type="http://schemas.openxmlformats.org/officeDocument/2006/relationships/tags" Target="../tags/tag22.xml"/><Relationship Id="rId9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60" y="0"/>
            <a:ext cx="9146663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述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_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DcChrgrIntkT2_DD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4" y="1492424"/>
            <a:ext cx="3744416" cy="20522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48" y="772344"/>
            <a:ext cx="5112568" cy="2916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8458" y="3760676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温度值输出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76950" y="4084712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72594" y="2644552"/>
            <a:ext cx="1260140" cy="9361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00986" y="1960476"/>
            <a:ext cx="1836204" cy="19082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53014" y="700336"/>
            <a:ext cx="1404156" cy="6480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64782" y="1744452"/>
            <a:ext cx="1404156" cy="6480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29464" y="700336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滤波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6830" y="1744452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使</a:t>
            </a:r>
            <a:r>
              <a:rPr lang="zh-CN" altLang="en-US" sz="1200" dirty="0" smtClean="0">
                <a:solidFill>
                  <a:srgbClr val="FF0000"/>
                </a:solidFill>
              </a:rPr>
              <a:t>能条件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582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述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_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 err="1" smtClean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DcChrgrIntkT_DD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8" y="1276400"/>
            <a:ext cx="3888432" cy="2448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54" y="1132384"/>
            <a:ext cx="4851916" cy="26282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12454" y="3796680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温度值输出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12954" y="3832684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24622" y="2824572"/>
            <a:ext cx="1080120" cy="8280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20966" y="2428528"/>
            <a:ext cx="1872208" cy="14401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014" y="1168388"/>
            <a:ext cx="1404156" cy="6480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80806" y="2140496"/>
            <a:ext cx="1404156" cy="6480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29464" y="1132384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滤波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8818" y="2104492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使</a:t>
            </a:r>
            <a:r>
              <a:rPr lang="zh-CN" altLang="en-US" sz="1200" dirty="0" smtClean="0">
                <a:solidFill>
                  <a:srgbClr val="FF0000"/>
                </a:solidFill>
              </a:rPr>
              <a:t>能条件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625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述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_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DcChrgrPileU1_DD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8" y="1204392"/>
            <a:ext cx="3312368" cy="2376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26" y="952364"/>
            <a:ext cx="4644516" cy="26656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32434" y="3724672"/>
            <a:ext cx="111612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电压值输出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40946" y="3832684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2574" y="2716560"/>
            <a:ext cx="1044116" cy="7200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56970" y="2032484"/>
            <a:ext cx="1944216" cy="14401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92774" y="1816460"/>
            <a:ext cx="1404156" cy="6480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810" y="1816460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使</a:t>
            </a:r>
            <a:r>
              <a:rPr lang="zh-CN" altLang="en-US" sz="1200" dirty="0" smtClean="0">
                <a:solidFill>
                  <a:srgbClr val="FF0000"/>
                </a:solidFill>
              </a:rPr>
              <a:t>能条件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272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述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_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 smtClean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DcChrgrPileU2_DD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1384412"/>
            <a:ext cx="3276364" cy="1908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674" y="1060376"/>
            <a:ext cx="5250588" cy="28028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32434" y="3580656"/>
            <a:ext cx="111612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电压值输出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4962" y="3976700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48558" y="2572544"/>
            <a:ext cx="1044116" cy="7200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72994" y="2140496"/>
            <a:ext cx="1692188" cy="14401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60726" y="1924472"/>
            <a:ext cx="1404156" cy="6480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0786" y="1672444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使</a:t>
            </a:r>
            <a:r>
              <a:rPr lang="zh-CN" altLang="en-US" sz="1200" dirty="0" smtClean="0">
                <a:solidFill>
                  <a:srgbClr val="FF0000"/>
                </a:solidFill>
              </a:rPr>
              <a:t>能条件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6012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述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_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 smtClean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DcChrgrPileU3_DD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2" y="1060376"/>
            <a:ext cx="3564396" cy="26282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38" y="844352"/>
            <a:ext cx="4213503" cy="29466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40446" y="3868688"/>
            <a:ext cx="111612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电压</a:t>
            </a:r>
            <a:r>
              <a:rPr lang="zh-CN" altLang="en-US" sz="1200" dirty="0" smtClean="0">
                <a:solidFill>
                  <a:srgbClr val="FF0000"/>
                </a:solidFill>
              </a:rPr>
              <a:t>值输出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4962" y="3976700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16610" y="2788568"/>
            <a:ext cx="936104" cy="9721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56970" y="2284512"/>
            <a:ext cx="1728192" cy="140415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76750" y="2320516"/>
            <a:ext cx="1368152" cy="43204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72694" y="2140496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使</a:t>
            </a:r>
            <a:r>
              <a:rPr lang="zh-CN" altLang="en-US" sz="1200" dirty="0" smtClean="0">
                <a:solidFill>
                  <a:srgbClr val="FF0000"/>
                </a:solidFill>
              </a:rPr>
              <a:t>能条件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948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/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728478" y="1708448"/>
            <a:ext cx="568863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55000" lnSpcReduction="2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GAC ZCU </a:t>
            </a:r>
            <a:r>
              <a:rPr lang="zh-CN" altLang="en-US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充电枪锁位置采集</a:t>
            </a:r>
            <a:endParaRPr lang="en-US" altLang="zh-CN" sz="4000" kern="0" cap="all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4000" kern="0" cap="all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kern="0" cap="all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</a:t>
            </a:r>
            <a:r>
              <a:rPr lang="zh-CN" altLang="en-US" sz="4000" kern="0" cap="all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级概念文档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51812" y="2644552"/>
            <a:ext cx="344196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en-US" altLang="zh-CN" sz="3600" kern="0" cap="all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10.11——</a:t>
            </a:r>
            <a:endParaRPr lang="en-US" altLang="zh-CN" sz="3600" kern="0" cap="all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7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/>
                <a:t>充电枪锁状态信号采集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圆角矩形 29"/>
          <p:cNvSpPr/>
          <p:nvPr/>
        </p:nvSpPr>
        <p:spPr>
          <a:xfrm>
            <a:off x="216310" y="916360"/>
            <a:ext cx="2484276" cy="324036"/>
          </a:xfrm>
          <a:prstGeom prst="roundRect">
            <a:avLst>
              <a:gd name="adj" fmla="val 50000"/>
            </a:avLst>
          </a:prstGeom>
          <a:solidFill>
            <a:srgbClr val="AC283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充电枪锁位置采集控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制要求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4" y="1744452"/>
            <a:ext cx="3528391" cy="90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6310" y="2536540"/>
            <a:ext cx="3816424" cy="2046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200" dirty="0"/>
          </a:p>
          <a:p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1. ZCU-T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只要在唤醒状态，就需要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ZCU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把上述数字输入有效状态发出； </a:t>
            </a:r>
          </a:p>
          <a:p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2. ZCU-T</a:t>
            </a:r>
            <a:r>
              <a:rPr lang="zh-CN" altLang="en-US" sz="1100" dirty="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持续检测到开关信号有效状态满足</a:t>
            </a:r>
            <a:r>
              <a:rPr lang="en-US" altLang="zh-CN" sz="1100" dirty="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40ms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，则认为开关被激活 </a:t>
            </a:r>
          </a:p>
          <a:p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3. ZCU-T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需检测电子锁状态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S1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（上锁状态开关）和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S2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（解锁状态开关），并上报。 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ZCU-T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检测到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S1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开关有效（低电平），发出信号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ACEleclocksSt1=1(</a:t>
            </a:r>
            <a:r>
              <a:rPr lang="en-US" altLang="zh-CN" sz="11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colse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； 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ZCU-T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检测到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S1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开关无效（高电平），发出信号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ACEleclocksSt1=0(open)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； 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ZCU-T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检测到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S2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开关有效（低电平），发出信号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ACEleclocksSt2=1(</a:t>
            </a:r>
            <a:r>
              <a:rPr lang="en-US" altLang="zh-CN" sz="11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colse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； 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ZCU-T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检测到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S2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开关无效（高电平），发出信号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ACEleclocksSt2=0(open)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；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314" y="1384412"/>
            <a:ext cx="403244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050" dirty="0"/>
          </a:p>
          <a:p>
            <a:r>
              <a:rPr lang="zh-CN" altLang="en-US" sz="1050" dirty="0"/>
              <a:t>新能源相关数字输入如下，具体对手件电气特性见其对应</a:t>
            </a:r>
            <a:r>
              <a:rPr lang="en-US" altLang="zh-CN" sz="1050" dirty="0" smtClean="0"/>
              <a:t>spec.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08798" y="1564432"/>
            <a:ext cx="410445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200" dirty="0"/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ZCU-T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除上报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S1/S2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开关状态，还需要综合判断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S1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S2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状态，发送电子锁整体的上锁和解锁的状态。电子锁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S1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S2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信号状态，和对应解锁，闭锁的线路关系需要满足电子锁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spec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要求，避免逻辑做反，每个项目需要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去校验零部件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spec</a:t>
            </a:r>
            <a:r>
              <a:rPr lang="zh-CN" altLang="en-US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dirty="0"/>
          </a:p>
          <a:p>
            <a:r>
              <a:rPr lang="zh-CN" altLang="en-US" sz="1200" dirty="0" smtClean="0"/>
              <a:t>对</a:t>
            </a:r>
            <a:r>
              <a:rPr lang="zh-CN" altLang="en-US" sz="1200" dirty="0"/>
              <a:t>照关系如下： </a:t>
            </a:r>
            <a:endParaRPr lang="en-US" altLang="zh-CN" sz="1200" dirty="0" smtClean="0"/>
          </a:p>
          <a:p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S1=open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且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S2=close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，</a:t>
            </a:r>
            <a:r>
              <a:rPr lang="en-US" altLang="zh-CN" sz="11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ACEleclocksSt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=1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（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unlock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）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; </a:t>
            </a:r>
          </a:p>
          <a:p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S1=close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且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S2=open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，</a:t>
            </a:r>
            <a:r>
              <a:rPr lang="en-US" altLang="zh-CN" sz="11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ACEleclocksSt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=2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（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lock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）； </a:t>
            </a:r>
            <a:endParaRPr lang="en-US" altLang="zh-CN" sz="11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S1=open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且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S2=open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，</a:t>
            </a:r>
            <a:r>
              <a:rPr lang="en-US" altLang="zh-CN" sz="11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ACEleclocksSt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=3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；</a:t>
            </a:r>
            <a:r>
              <a:rPr lang="zh-CN" altLang="en-US" sz="1100" dirty="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在锁动作过程中，此状态可按真实状态发即可，不需要屏蔽中间的双断路状态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。 </a:t>
            </a:r>
          </a:p>
          <a:p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S1=close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且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S2=close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，</a:t>
            </a:r>
            <a:r>
              <a:rPr lang="en-US" altLang="zh-CN" sz="11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ACEleclocksSt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=4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（</a:t>
            </a:r>
            <a:r>
              <a:rPr lang="en-US" altLang="zh-CN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error</a:t>
            </a:r>
            <a:r>
              <a:rPr lang="zh-CN" altLang="en-US" sz="1100" dirty="0">
                <a:latin typeface="新宋体" panose="02010609030101010101" pitchFamily="49" charset="-122"/>
                <a:ea typeface="新宋体" panose="02010609030101010101" pitchFamily="49" charset="-122"/>
              </a:rPr>
              <a:t>）。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294" y="1420416"/>
            <a:ext cx="4104456" cy="327636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536790" y="1528428"/>
            <a:ext cx="4464496" cy="237626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294" y="880356"/>
            <a:ext cx="8964996" cy="385242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6220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26" y="2464532"/>
            <a:ext cx="4050238" cy="504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26" y="2932584"/>
            <a:ext cx="4032448" cy="923733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59"/>
          <p:cNvGrpSpPr/>
          <p:nvPr/>
        </p:nvGrpSpPr>
        <p:grpSpPr>
          <a:xfrm>
            <a:off x="1080406" y="916360"/>
            <a:ext cx="6349992" cy="1116126"/>
            <a:chOff x="3618688" y="1132383"/>
            <a:chExt cx="4525398" cy="972109"/>
          </a:xfrm>
        </p:grpSpPr>
        <p:grpSp>
          <p:nvGrpSpPr>
            <p:cNvPr id="11" name="组合 49"/>
            <p:cNvGrpSpPr/>
            <p:nvPr/>
          </p:nvGrpSpPr>
          <p:grpSpPr>
            <a:xfrm>
              <a:off x="3618688" y="1132383"/>
              <a:ext cx="4525398" cy="972109"/>
              <a:chOff x="3708698" y="1132383"/>
              <a:chExt cx="4525398" cy="972109"/>
            </a:xfrm>
          </p:grpSpPr>
          <p:grpSp>
            <p:nvGrpSpPr>
              <p:cNvPr id="15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21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" name="组合 38"/>
                <p:cNvGrpSpPr/>
                <p:nvPr/>
              </p:nvGrpSpPr>
              <p:grpSpPr>
                <a:xfrm>
                  <a:off x="3819401" y="1738011"/>
                  <a:ext cx="1750800" cy="552943"/>
                  <a:chOff x="3842969" y="1725762"/>
                  <a:chExt cx="1750800" cy="552943"/>
                </a:xfrm>
              </p:grpSpPr>
              <p:sp>
                <p:nvSpPr>
                  <p:cNvPr id="24" name="矩形 24"/>
                  <p:cNvSpPr/>
                  <p:nvPr/>
                </p:nvSpPr>
                <p:spPr>
                  <a:xfrm>
                    <a:off x="3842969" y="1725762"/>
                    <a:ext cx="1750800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ts val="500"/>
                      </a:spcBef>
                      <a:buFontTx/>
                      <a:buNone/>
                    </a:pPr>
                    <a:r>
                      <a:rPr lang="en-US" altLang="zh-CN" sz="1400" dirty="0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ChrgPlgPosn_VD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" name="矩形 42"/>
                  <p:cNvSpPr/>
                  <p:nvPr/>
                </p:nvSpPr>
                <p:spPr>
                  <a:xfrm>
                    <a:off x="3860603" y="2032484"/>
                    <a:ext cx="1723549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 smtClean="0"/>
                      <a:t>充电枪锁状态信号采集诊</a:t>
                    </a:r>
                    <a:r>
                      <a:rPr lang="zh-CN" altLang="en-US" sz="1000" dirty="0"/>
                      <a:t>断</a:t>
                    </a:r>
                  </a:p>
                </p:txBody>
              </p:sp>
            </p:grpSp>
          </p:grpSp>
          <p:grpSp>
            <p:nvGrpSpPr>
              <p:cNvPr id="16" name="组合 47"/>
              <p:cNvGrpSpPr/>
              <p:nvPr/>
            </p:nvGrpSpPr>
            <p:grpSpPr>
              <a:xfrm>
                <a:off x="6325884" y="1132383"/>
                <a:ext cx="1908212" cy="972108"/>
                <a:chOff x="6674365" y="1273495"/>
                <a:chExt cx="1908212" cy="972108"/>
              </a:xfrm>
            </p:grpSpPr>
            <p:sp>
              <p:nvSpPr>
                <p:cNvPr id="17" name="圆角矩形 45"/>
                <p:cNvSpPr/>
                <p:nvPr/>
              </p:nvSpPr>
              <p:spPr>
                <a:xfrm>
                  <a:off x="6674365" y="1273495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8" name="组合 39"/>
                <p:cNvGrpSpPr/>
                <p:nvPr/>
              </p:nvGrpSpPr>
              <p:grpSpPr>
                <a:xfrm>
                  <a:off x="6828046" y="1483079"/>
                  <a:ext cx="1515051" cy="521172"/>
                  <a:chOff x="6610709" y="1725762"/>
                  <a:chExt cx="1515051" cy="521172"/>
                </a:xfrm>
              </p:grpSpPr>
              <p:sp>
                <p:nvSpPr>
                  <p:cNvPr id="19" name="矩形 25"/>
                  <p:cNvSpPr/>
                  <p:nvPr/>
                </p:nvSpPr>
                <p:spPr>
                  <a:xfrm>
                    <a:off x="6610709" y="1725762"/>
                    <a:ext cx="1515051" cy="268064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ChrgMngt_ComCnvTx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" name="矩形 43"/>
                  <p:cNvSpPr/>
                  <p:nvPr/>
                </p:nvSpPr>
                <p:spPr>
                  <a:xfrm>
                    <a:off x="6708386" y="2032484"/>
                    <a:ext cx="1319700" cy="2144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充电</a:t>
                    </a:r>
                    <a:r>
                      <a:rPr lang="zh-CN" altLang="en-US" sz="1000" dirty="0" smtClean="0"/>
                      <a:t>枪锁位置状态及故障反馈</a:t>
                    </a:r>
                    <a:endParaRPr lang="zh-CN" altLang="en-US" sz="1000" dirty="0"/>
                  </a:p>
                </p:txBody>
              </p:sp>
            </p:grpSp>
          </p:grpSp>
        </p:grpSp>
        <p:cxnSp>
          <p:nvCxnSpPr>
            <p:cNvPr id="13" name="直接箭头连接符 58"/>
            <p:cNvCxnSpPr>
              <a:stCxn id="21" idx="3"/>
              <a:endCxn id="17" idx="1"/>
            </p:cNvCxnSpPr>
            <p:nvPr/>
          </p:nvCxnSpPr>
          <p:spPr>
            <a:xfrm flipV="1">
              <a:off x="5526900" y="1618438"/>
              <a:ext cx="708974" cy="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852714" y="1168388"/>
            <a:ext cx="1080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/>
              <a:t>交流枪电子</a:t>
            </a:r>
            <a:r>
              <a:rPr lang="zh-CN" altLang="en-US" sz="1000" dirty="0" smtClean="0"/>
              <a:t>锁</a:t>
            </a:r>
            <a:endParaRPr lang="en-US" altLang="zh-CN" sz="1000" dirty="0" smtClean="0"/>
          </a:p>
          <a:p>
            <a:r>
              <a:rPr lang="zh-CN" altLang="en-US" sz="1000" dirty="0" smtClean="0"/>
              <a:t>状</a:t>
            </a:r>
            <a:r>
              <a:rPr lang="zh-CN" altLang="en-US" sz="1000" dirty="0"/>
              <a:t>态反馈 	</a:t>
            </a:r>
          </a:p>
        </p:txBody>
      </p:sp>
    </p:spTree>
    <p:extLst>
      <p:ext uri="{BB962C8B-B14F-4D97-AF65-F5344CB8AC3E}">
        <p14:creationId xmlns:p14="http://schemas.microsoft.com/office/powerpoint/2010/main" val="37027780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59"/>
          <p:cNvGrpSpPr/>
          <p:nvPr/>
        </p:nvGrpSpPr>
        <p:grpSpPr>
          <a:xfrm>
            <a:off x="1116410" y="772344"/>
            <a:ext cx="6588732" cy="1116126"/>
            <a:chOff x="3618688" y="1132383"/>
            <a:chExt cx="4695539" cy="972109"/>
          </a:xfrm>
        </p:grpSpPr>
        <p:grpSp>
          <p:nvGrpSpPr>
            <p:cNvPr id="11" name="组合 49"/>
            <p:cNvGrpSpPr/>
            <p:nvPr/>
          </p:nvGrpSpPr>
          <p:grpSpPr>
            <a:xfrm>
              <a:off x="3618688" y="1132383"/>
              <a:ext cx="4695539" cy="972109"/>
              <a:chOff x="3708698" y="1132383"/>
              <a:chExt cx="4695539" cy="972109"/>
            </a:xfrm>
          </p:grpSpPr>
          <p:grpSp>
            <p:nvGrpSpPr>
              <p:cNvPr id="13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19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组合 38"/>
                <p:cNvGrpSpPr/>
                <p:nvPr/>
              </p:nvGrpSpPr>
              <p:grpSpPr>
                <a:xfrm>
                  <a:off x="3819401" y="1738011"/>
                  <a:ext cx="1750800" cy="552943"/>
                  <a:chOff x="3842969" y="1725762"/>
                  <a:chExt cx="1750800" cy="552943"/>
                </a:xfrm>
              </p:grpSpPr>
              <p:sp>
                <p:nvSpPr>
                  <p:cNvPr id="21" name="矩形 24"/>
                  <p:cNvSpPr/>
                  <p:nvPr/>
                </p:nvSpPr>
                <p:spPr>
                  <a:xfrm>
                    <a:off x="3842969" y="1725762"/>
                    <a:ext cx="1750800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ts val="500"/>
                      </a:spcBef>
                      <a:buFontTx/>
                      <a:buNone/>
                    </a:pPr>
                    <a:r>
                      <a:rPr lang="en-US" altLang="zh-CN" sz="1400" dirty="0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ChrgPlgPosn_VD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矩形 42"/>
                  <p:cNvSpPr/>
                  <p:nvPr/>
                </p:nvSpPr>
                <p:spPr>
                  <a:xfrm>
                    <a:off x="3860603" y="2032484"/>
                    <a:ext cx="1723549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 smtClean="0"/>
                      <a:t>充电枪锁状态信号采集诊</a:t>
                    </a:r>
                    <a:r>
                      <a:rPr lang="zh-CN" altLang="en-US" sz="1000" dirty="0"/>
                      <a:t>断</a:t>
                    </a:r>
                  </a:p>
                </p:txBody>
              </p:sp>
            </p:grpSp>
          </p:grpSp>
          <p:grpSp>
            <p:nvGrpSpPr>
              <p:cNvPr id="14" name="组合 47"/>
              <p:cNvGrpSpPr/>
              <p:nvPr/>
            </p:nvGrpSpPr>
            <p:grpSpPr>
              <a:xfrm>
                <a:off x="6069944" y="1132383"/>
                <a:ext cx="2334293" cy="972108"/>
                <a:chOff x="6418425" y="1273495"/>
                <a:chExt cx="2334293" cy="972108"/>
              </a:xfrm>
            </p:grpSpPr>
            <p:sp>
              <p:nvSpPr>
                <p:cNvPr id="15" name="圆角矩形 45"/>
                <p:cNvSpPr/>
                <p:nvPr/>
              </p:nvSpPr>
              <p:spPr>
                <a:xfrm>
                  <a:off x="6674365" y="1273495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" name="组合 39"/>
                <p:cNvGrpSpPr/>
                <p:nvPr/>
              </p:nvGrpSpPr>
              <p:grpSpPr>
                <a:xfrm>
                  <a:off x="6418425" y="1483079"/>
                  <a:ext cx="2334293" cy="521172"/>
                  <a:chOff x="6201088" y="1725762"/>
                  <a:chExt cx="2334293" cy="521172"/>
                </a:xfrm>
              </p:grpSpPr>
              <p:sp>
                <p:nvSpPr>
                  <p:cNvPr id="17" name="矩形 25"/>
                  <p:cNvSpPr/>
                  <p:nvPr/>
                </p:nvSpPr>
                <p:spPr>
                  <a:xfrm>
                    <a:off x="6201088" y="1725762"/>
                    <a:ext cx="233429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ChrgMngt_ComCnvTx_T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" name="矩形 43"/>
                  <p:cNvSpPr/>
                  <p:nvPr/>
                </p:nvSpPr>
                <p:spPr>
                  <a:xfrm>
                    <a:off x="6708384" y="2032484"/>
                    <a:ext cx="1319700" cy="2144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充电枪锁位置状态及故障反馈</a:t>
                    </a:r>
                  </a:p>
                </p:txBody>
              </p:sp>
            </p:grpSp>
          </p:grpSp>
        </p:grpSp>
        <p:cxnSp>
          <p:nvCxnSpPr>
            <p:cNvPr id="12" name="直接箭头连接符 58"/>
            <p:cNvCxnSpPr>
              <a:stCxn id="19" idx="3"/>
              <a:endCxn id="15" idx="1"/>
            </p:cNvCxnSpPr>
            <p:nvPr/>
          </p:nvCxnSpPr>
          <p:spPr>
            <a:xfrm flipV="1">
              <a:off x="5526900" y="1618438"/>
              <a:ext cx="708974" cy="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888718" y="1024372"/>
            <a:ext cx="1080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/>
              <a:t>交流枪电子</a:t>
            </a:r>
            <a:r>
              <a:rPr lang="zh-CN" altLang="en-US" sz="1000" dirty="0" smtClean="0"/>
              <a:t>锁</a:t>
            </a:r>
            <a:endParaRPr lang="en-US" altLang="zh-CN" sz="1000" dirty="0" smtClean="0"/>
          </a:p>
          <a:p>
            <a:r>
              <a:rPr lang="zh-CN" altLang="en-US" sz="1000" dirty="0" smtClean="0"/>
              <a:t>状</a:t>
            </a:r>
            <a:r>
              <a:rPr lang="zh-CN" altLang="en-US" sz="1000" dirty="0"/>
              <a:t>态反馈 	</a:t>
            </a:r>
          </a:p>
        </p:txBody>
      </p:sp>
      <p:grpSp>
        <p:nvGrpSpPr>
          <p:cNvPr id="24" name="组合 64"/>
          <p:cNvGrpSpPr/>
          <p:nvPr/>
        </p:nvGrpSpPr>
        <p:grpSpPr>
          <a:xfrm>
            <a:off x="864382" y="1996480"/>
            <a:ext cx="6732748" cy="360040"/>
            <a:chOff x="1206420" y="3184612"/>
            <a:chExt cx="6732748" cy="360040"/>
          </a:xfrm>
        </p:grpSpPr>
        <p:sp>
          <p:nvSpPr>
            <p:cNvPr id="25" name="圆角矩形 6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6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27" name="直接连接符 6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6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63"/>
          <p:cNvGrpSpPr/>
          <p:nvPr/>
        </p:nvGrpSpPr>
        <p:grpSpPr>
          <a:xfrm>
            <a:off x="864382" y="3184612"/>
            <a:ext cx="6732748" cy="360040"/>
            <a:chOff x="1206420" y="3184612"/>
            <a:chExt cx="6732748" cy="360040"/>
          </a:xfrm>
        </p:grpSpPr>
        <p:sp>
          <p:nvSpPr>
            <p:cNvPr id="30" name="圆角矩形 58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62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40" name="直接连接符 13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61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85457"/>
              </p:ext>
            </p:extLst>
          </p:nvPr>
        </p:nvGraphicFramePr>
        <p:xfrm>
          <a:off x="1512454" y="3796680"/>
          <a:ext cx="1318623" cy="468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Packager Shell Object" showAsIcon="1" r:id="rId3" imgW="880560" imgH="313200" progId="Package">
                  <p:embed/>
                </p:oleObj>
              </mc:Choice>
              <mc:Fallback>
                <p:oleObj name="Packager Shell Object" showAsIcon="1" r:id="rId3" imgW="88056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2454" y="3796680"/>
                        <a:ext cx="1318623" cy="468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579064"/>
              </p:ext>
            </p:extLst>
          </p:nvPr>
        </p:nvGraphicFramePr>
        <p:xfrm>
          <a:off x="5652914" y="3868688"/>
          <a:ext cx="1504490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Packager Shell Object" showAsIcon="1" r:id="rId5" imgW="1089360" imgH="313200" progId="Package">
                  <p:embed/>
                </p:oleObj>
              </mc:Choice>
              <mc:Fallback>
                <p:oleObj name="Packager Shell Object" showAsIcon="1" r:id="rId5" imgW="108936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2914" y="3868688"/>
                        <a:ext cx="1504490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8626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60726" y="844352"/>
            <a:ext cx="1080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/>
              <a:t>交流枪电子</a:t>
            </a:r>
            <a:r>
              <a:rPr lang="zh-CN" altLang="en-US" sz="1000" dirty="0" smtClean="0"/>
              <a:t>锁</a:t>
            </a:r>
            <a:endParaRPr lang="en-US" altLang="zh-CN" sz="1000" dirty="0" smtClean="0"/>
          </a:p>
          <a:p>
            <a:r>
              <a:rPr lang="zh-CN" altLang="en-US" sz="1000" dirty="0" smtClean="0"/>
              <a:t>状</a:t>
            </a:r>
            <a:r>
              <a:rPr lang="zh-CN" altLang="en-US" sz="1000" dirty="0"/>
              <a:t>态反馈 	</a:t>
            </a:r>
          </a:p>
        </p:txBody>
      </p:sp>
      <p:grpSp>
        <p:nvGrpSpPr>
          <p:cNvPr id="11" name="组合 64"/>
          <p:cNvGrpSpPr/>
          <p:nvPr/>
        </p:nvGrpSpPr>
        <p:grpSpPr>
          <a:xfrm>
            <a:off x="936390" y="1816460"/>
            <a:ext cx="6732748" cy="360040"/>
            <a:chOff x="1206420" y="3184612"/>
            <a:chExt cx="6732748" cy="360040"/>
          </a:xfrm>
        </p:grpSpPr>
        <p:sp>
          <p:nvSpPr>
            <p:cNvPr id="12" name="圆角矩形 6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6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4" name="直接连接符 6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6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63"/>
          <p:cNvGrpSpPr/>
          <p:nvPr/>
        </p:nvGrpSpPr>
        <p:grpSpPr>
          <a:xfrm>
            <a:off x="936390" y="3004592"/>
            <a:ext cx="6732748" cy="360040"/>
            <a:chOff x="1206420" y="3184612"/>
            <a:chExt cx="6732748" cy="360040"/>
          </a:xfrm>
        </p:grpSpPr>
        <p:sp>
          <p:nvSpPr>
            <p:cNvPr id="17" name="圆角矩形 58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62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9" name="直接连接符 13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61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59"/>
          <p:cNvGrpSpPr/>
          <p:nvPr/>
        </p:nvGrpSpPr>
        <p:grpSpPr>
          <a:xfrm>
            <a:off x="1116410" y="628328"/>
            <a:ext cx="6588732" cy="1116126"/>
            <a:chOff x="3618688" y="1132383"/>
            <a:chExt cx="4695539" cy="972109"/>
          </a:xfrm>
        </p:grpSpPr>
        <p:grpSp>
          <p:nvGrpSpPr>
            <p:cNvPr id="24" name="组合 49"/>
            <p:cNvGrpSpPr/>
            <p:nvPr/>
          </p:nvGrpSpPr>
          <p:grpSpPr>
            <a:xfrm>
              <a:off x="3618688" y="1132383"/>
              <a:ext cx="4695539" cy="972109"/>
              <a:chOff x="3708698" y="1132383"/>
              <a:chExt cx="4695539" cy="972109"/>
            </a:xfrm>
          </p:grpSpPr>
          <p:grpSp>
            <p:nvGrpSpPr>
              <p:cNvPr id="26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37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8" name="组合 38"/>
                <p:cNvGrpSpPr/>
                <p:nvPr/>
              </p:nvGrpSpPr>
              <p:grpSpPr>
                <a:xfrm>
                  <a:off x="3819401" y="1738011"/>
                  <a:ext cx="1750800" cy="552943"/>
                  <a:chOff x="3842969" y="1725762"/>
                  <a:chExt cx="1750800" cy="552943"/>
                </a:xfrm>
              </p:grpSpPr>
              <p:sp>
                <p:nvSpPr>
                  <p:cNvPr id="39" name="矩形 24"/>
                  <p:cNvSpPr/>
                  <p:nvPr/>
                </p:nvSpPr>
                <p:spPr>
                  <a:xfrm>
                    <a:off x="3842969" y="1725762"/>
                    <a:ext cx="1750800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ts val="500"/>
                      </a:spcBef>
                      <a:buFontTx/>
                      <a:buNone/>
                    </a:pPr>
                    <a:r>
                      <a:rPr lang="en-US" altLang="zh-CN" sz="1400" dirty="0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ChrgPlgPosn_VD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0" name="矩形 42"/>
                  <p:cNvSpPr/>
                  <p:nvPr/>
                </p:nvSpPr>
                <p:spPr>
                  <a:xfrm>
                    <a:off x="3860603" y="2032484"/>
                    <a:ext cx="1723549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 smtClean="0"/>
                      <a:t>充电枪锁状态信号采集诊</a:t>
                    </a:r>
                    <a:r>
                      <a:rPr lang="zh-CN" altLang="en-US" sz="1000" dirty="0"/>
                      <a:t>断</a:t>
                    </a:r>
                  </a:p>
                </p:txBody>
              </p:sp>
            </p:grpSp>
          </p:grpSp>
          <p:grpSp>
            <p:nvGrpSpPr>
              <p:cNvPr id="27" name="组合 47"/>
              <p:cNvGrpSpPr/>
              <p:nvPr/>
            </p:nvGrpSpPr>
            <p:grpSpPr>
              <a:xfrm>
                <a:off x="6069944" y="1132383"/>
                <a:ext cx="2334293" cy="972108"/>
                <a:chOff x="6418425" y="1273495"/>
                <a:chExt cx="2334293" cy="972108"/>
              </a:xfrm>
            </p:grpSpPr>
            <p:sp>
              <p:nvSpPr>
                <p:cNvPr id="28" name="圆角矩形 45"/>
                <p:cNvSpPr/>
                <p:nvPr/>
              </p:nvSpPr>
              <p:spPr>
                <a:xfrm>
                  <a:off x="6674365" y="1273495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9" name="组合 39"/>
                <p:cNvGrpSpPr/>
                <p:nvPr/>
              </p:nvGrpSpPr>
              <p:grpSpPr>
                <a:xfrm>
                  <a:off x="6418425" y="1483079"/>
                  <a:ext cx="2334293" cy="521172"/>
                  <a:chOff x="6201088" y="1725762"/>
                  <a:chExt cx="2334293" cy="521172"/>
                </a:xfrm>
              </p:grpSpPr>
              <p:sp>
                <p:nvSpPr>
                  <p:cNvPr id="30" name="矩形 25"/>
                  <p:cNvSpPr/>
                  <p:nvPr/>
                </p:nvSpPr>
                <p:spPr>
                  <a:xfrm>
                    <a:off x="6201088" y="1725762"/>
                    <a:ext cx="233429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ChrgMngt_ComCnvTx_T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6" name="矩形 43"/>
                  <p:cNvSpPr/>
                  <p:nvPr/>
                </p:nvSpPr>
                <p:spPr>
                  <a:xfrm>
                    <a:off x="6708384" y="2032484"/>
                    <a:ext cx="1319700" cy="2144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充电枪锁位置状态及故障反馈</a:t>
                    </a:r>
                  </a:p>
                </p:txBody>
              </p:sp>
            </p:grpSp>
          </p:grpSp>
        </p:grpSp>
        <p:cxnSp>
          <p:nvCxnSpPr>
            <p:cNvPr id="25" name="直接箭头连接符 58"/>
            <p:cNvCxnSpPr>
              <a:stCxn id="37" idx="3"/>
              <a:endCxn id="28" idx="1"/>
            </p:cNvCxnSpPr>
            <p:nvPr/>
          </p:nvCxnSpPr>
          <p:spPr>
            <a:xfrm flipV="1">
              <a:off x="5526900" y="1618438"/>
              <a:ext cx="708974" cy="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139573"/>
              </p:ext>
            </p:extLst>
          </p:nvPr>
        </p:nvGraphicFramePr>
        <p:xfrm>
          <a:off x="1728478" y="3652664"/>
          <a:ext cx="1299432" cy="54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Packager Shell Object" showAsIcon="1" r:id="rId3" imgW="753120" imgH="313200" progId="Package">
                  <p:embed/>
                </p:oleObj>
              </mc:Choice>
              <mc:Fallback>
                <p:oleObj name="Packager Shell Object" showAsIcon="1" r:id="rId3" imgW="75312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8478" y="3652664"/>
                        <a:ext cx="1299432" cy="54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837478"/>
              </p:ext>
            </p:extLst>
          </p:nvPr>
        </p:nvGraphicFramePr>
        <p:xfrm>
          <a:off x="5580906" y="3652664"/>
          <a:ext cx="1570467" cy="468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Packager Shell Object" showAsIcon="1" r:id="rId5" imgW="1048680" imgH="313200" progId="Package">
                  <p:embed/>
                </p:oleObj>
              </mc:Choice>
              <mc:Fallback>
                <p:oleObj name="Packager Shell Object" showAsIcon="1" r:id="rId5" imgW="10486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0906" y="3652664"/>
                        <a:ext cx="1570467" cy="468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8325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/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728478" y="1708448"/>
            <a:ext cx="568863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55000" lnSpcReduction="2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GAC </a:t>
            </a:r>
            <a:r>
              <a:rPr lang="en-US" altLang="zh-CN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ZCU</a:t>
            </a:r>
            <a:r>
              <a:rPr lang="zh-CN" altLang="en-US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充电枪唤醒模拟信号采</a:t>
            </a:r>
            <a:r>
              <a:rPr lang="zh-CN" altLang="en-US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集</a:t>
            </a:r>
            <a:endParaRPr lang="en-US" altLang="zh-CN" sz="4000" kern="0" cap="all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4000" kern="0" cap="all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kern="0" cap="all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</a:t>
            </a:r>
            <a:r>
              <a:rPr lang="zh-CN" altLang="en-US" sz="4000" kern="0" cap="all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级概念文档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51812" y="2644552"/>
            <a:ext cx="344196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en-US" altLang="zh-CN" sz="3600" kern="0" cap="all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10.11——</a:t>
            </a:r>
            <a:endParaRPr lang="en-US" altLang="zh-CN" sz="3600" kern="0" cap="all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623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976950" y="1060376"/>
            <a:ext cx="21242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200" dirty="0"/>
          </a:p>
          <a:p>
            <a:r>
              <a:rPr lang="zh-CN" altLang="en-US" sz="1200" dirty="0">
                <a:solidFill>
                  <a:srgbClr val="FF0000"/>
                </a:solidFill>
              </a:rPr>
              <a:t>上报</a:t>
            </a:r>
            <a:r>
              <a:rPr lang="en-US" altLang="zh-CN" sz="1200" dirty="0">
                <a:solidFill>
                  <a:srgbClr val="FF0000"/>
                </a:solidFill>
              </a:rPr>
              <a:t>S1/S2</a:t>
            </a:r>
            <a:r>
              <a:rPr lang="zh-CN" altLang="en-US" sz="1200" dirty="0">
                <a:solidFill>
                  <a:srgbClr val="FF0000"/>
                </a:solidFill>
              </a:rPr>
              <a:t>开关状态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2954" y="2392524"/>
            <a:ext cx="21242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200" dirty="0"/>
          </a:p>
          <a:p>
            <a:r>
              <a:rPr lang="zh-CN" altLang="en-US" sz="1200" dirty="0">
                <a:solidFill>
                  <a:srgbClr val="FF0000"/>
                </a:solidFill>
              </a:rPr>
              <a:t>综合判断</a:t>
            </a:r>
            <a:r>
              <a:rPr lang="en-US" altLang="zh-CN" sz="1200" dirty="0">
                <a:solidFill>
                  <a:srgbClr val="FF0000"/>
                </a:solidFill>
              </a:rPr>
              <a:t>S1</a:t>
            </a:r>
            <a:r>
              <a:rPr lang="zh-CN" altLang="en-US" sz="1200" dirty="0">
                <a:solidFill>
                  <a:srgbClr val="FF0000"/>
                </a:solidFill>
              </a:rPr>
              <a:t>和</a:t>
            </a:r>
            <a:r>
              <a:rPr lang="en-US" altLang="zh-CN" sz="1200" dirty="0">
                <a:solidFill>
                  <a:srgbClr val="FF0000"/>
                </a:solidFill>
              </a:rPr>
              <a:t>S2</a:t>
            </a:r>
            <a:r>
              <a:rPr lang="zh-CN" altLang="en-US" sz="1200" dirty="0">
                <a:solidFill>
                  <a:srgbClr val="FF0000"/>
                </a:solidFill>
              </a:rPr>
              <a:t>状态，发送电子锁整体的上锁和解锁的状态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2" y="988368"/>
            <a:ext cx="5356603" cy="251421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2334" y="1024372"/>
            <a:ext cx="5220580" cy="936104"/>
          </a:xfrm>
          <a:prstGeom prst="round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326" y="1996480"/>
            <a:ext cx="5364596" cy="15841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498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44" y="1177131"/>
            <a:ext cx="5580298" cy="16474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28978" y="1636440"/>
            <a:ext cx="212423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故障诊断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26" y="3040596"/>
            <a:ext cx="6624736" cy="828092"/>
          </a:xfrm>
          <a:prstGeom prst="rect">
            <a:avLst/>
          </a:prstGeom>
        </p:spPr>
      </p:pic>
      <p:pic>
        <p:nvPicPr>
          <p:cNvPr id="15" name="Grafik 5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64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itel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764482" y="1600436"/>
            <a:ext cx="568863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55000" lnSpcReduction="2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GAC ZCU </a:t>
            </a:r>
            <a:r>
              <a:rPr lang="zh-CN" altLang="en-US" sz="4000" kern="0" cap="all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充电枪锁</a:t>
            </a:r>
            <a:r>
              <a:rPr lang="zh-CN" altLang="en-US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驱动控制</a:t>
            </a:r>
            <a:r>
              <a:rPr lang="zh-CN" altLang="en-US" sz="2400" dirty="0"/>
              <a:t> </a:t>
            </a:r>
            <a:endParaRPr lang="en-US" altLang="zh-CN" sz="4000" kern="0" cap="all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4000" kern="0" cap="all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kern="0" cap="all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</a:t>
            </a:r>
            <a:r>
              <a:rPr lang="zh-CN" altLang="en-US" sz="4000" kern="0" cap="all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级概念文档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3"/>
          <p:cNvSpPr/>
          <p:nvPr/>
        </p:nvSpPr>
        <p:spPr>
          <a:xfrm>
            <a:off x="2851812" y="2644552"/>
            <a:ext cx="344196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en-US" altLang="zh-CN" sz="3600" kern="0" cap="all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10.11——</a:t>
            </a:r>
            <a:endParaRPr lang="en-US" altLang="zh-CN" sz="3600" kern="0" cap="all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974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/>
                <a:t>充电枪锁状</a:t>
              </a:r>
              <a:r>
                <a:rPr lang="zh-CN" altLang="en-US" sz="1400" dirty="0" smtClean="0"/>
                <a:t>态驱动控制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圆角矩形 29"/>
          <p:cNvSpPr/>
          <p:nvPr/>
        </p:nvSpPr>
        <p:spPr>
          <a:xfrm>
            <a:off x="216310" y="916360"/>
            <a:ext cx="2484276" cy="324036"/>
          </a:xfrm>
          <a:prstGeom prst="roundRect">
            <a:avLst>
              <a:gd name="adj" fmla="val 50000"/>
            </a:avLst>
          </a:prstGeom>
          <a:solidFill>
            <a:srgbClr val="AC283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充电枪锁驱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动控制要求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294" y="1420416"/>
            <a:ext cx="4104456" cy="327636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20766" y="988368"/>
            <a:ext cx="4680520" cy="3708412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294" y="880356"/>
            <a:ext cx="8964996" cy="385242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326" y="1708449"/>
            <a:ext cx="3744416" cy="2666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900" dirty="0"/>
          </a:p>
          <a:p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1. 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CCU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）指令，完成驱动输出，并上报实际驱动状态；驱动形式满足下面描述： </a:t>
            </a:r>
          </a:p>
          <a:p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2. 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判断各类场景无解闭锁需求时候，持续发送</a:t>
            </a:r>
            <a:r>
              <a:rPr lang="en-US" altLang="zh-CN" sz="900" dirty="0" err="1">
                <a:latin typeface="宋体" panose="02010600030101010101" pitchFamily="2" charset="-122"/>
                <a:ea typeface="宋体" panose="02010600030101010101" pitchFamily="2" charset="-122"/>
              </a:rPr>
              <a:t>VCU_Elecunlockdrvreq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 =Hold; 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判断需要请求电子锁解锁时候，发送</a:t>
            </a:r>
            <a:r>
              <a:rPr lang="en-US" altLang="zh-CN" sz="900" dirty="0" err="1">
                <a:latin typeface="宋体" panose="02010600030101010101" pitchFamily="2" charset="-122"/>
                <a:ea typeface="宋体" panose="02010600030101010101" pitchFamily="2" charset="-122"/>
              </a:rPr>
              <a:t>VCU_Elecunlockdrvreq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 =unlock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判断需要请求电子锁闭锁时候，发送</a:t>
            </a:r>
            <a:r>
              <a:rPr lang="en-US" altLang="zh-CN" sz="900" dirty="0" err="1">
                <a:latin typeface="宋体" panose="02010600030101010101" pitchFamily="2" charset="-122"/>
                <a:ea typeface="宋体" panose="02010600030101010101" pitchFamily="2" charset="-122"/>
              </a:rPr>
              <a:t>VCU_Elecunlockdrvreq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 =lock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； </a:t>
            </a:r>
          </a:p>
          <a:p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en-US" altLang="zh-CN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A02/A19 </a:t>
            </a:r>
            <a:r>
              <a:rPr lang="zh-CN" altLang="en-US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车型</a:t>
            </a:r>
            <a:r>
              <a:rPr lang="en-US" altLang="zh-CN" sz="900" dirty="0" err="1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VCU_ElecUnlockDrvReq</a:t>
            </a:r>
            <a:r>
              <a:rPr lang="zh-CN" altLang="en-US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信号部署在</a:t>
            </a:r>
            <a:r>
              <a:rPr lang="en-US" altLang="zh-CN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CCU_VCU_5</a:t>
            </a:r>
            <a:r>
              <a:rPr lang="zh-CN" altLang="en-US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0x28D</a:t>
            </a:r>
            <a:r>
              <a:rPr lang="zh-CN" altLang="en-US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）；</a:t>
            </a:r>
            <a:r>
              <a:rPr lang="en-US" altLang="zh-CN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A09PHEV</a:t>
            </a:r>
            <a:r>
              <a:rPr lang="zh-CN" altLang="en-US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车型</a:t>
            </a:r>
            <a:r>
              <a:rPr lang="en-US" altLang="zh-CN" sz="900" dirty="0" err="1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VCU_ElecUnlockDrvReq</a:t>
            </a:r>
            <a:r>
              <a:rPr lang="zh-CN" altLang="en-US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信号部署在</a:t>
            </a:r>
            <a:r>
              <a:rPr lang="en-US" altLang="zh-CN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CCU_VCU_9</a:t>
            </a:r>
            <a:r>
              <a:rPr lang="zh-CN" altLang="en-US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0x204</a:t>
            </a:r>
            <a:r>
              <a:rPr lang="zh-CN" altLang="en-US" sz="9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）； </a:t>
            </a:r>
          </a:p>
          <a:p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4. 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收到各类场景的解闭锁需求后，持续发出请求解闭锁信号，且需保证每次发出请求状信号前都至少要存在第一帧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hold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状态，直到收到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上报电子锁成功完成解闭锁状态信号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超时信号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过温信号，然后持续发送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Hold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状态。若在解闭锁过程中，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收到和上一次相同方向的解闭锁动作需求，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需要进行仲裁，直到电子锁反馈解闭锁成功或超时后再进行新的请求响应。但这个过程中收到和上一次相反方向的解闭锁动作需求，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则直接响应，去请求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动作。 </a:t>
            </a:r>
          </a:p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zh-CN" altLang="en-US" sz="900" dirty="0" smtClean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0806" y="1096380"/>
            <a:ext cx="4068452" cy="3621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7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连续收到</a:t>
            </a:r>
            <a:r>
              <a:rPr lang="en-US" altLang="zh-CN" sz="900" dirty="0" err="1">
                <a:latin typeface="宋体" panose="02010600030101010101" pitchFamily="2" charset="-122"/>
                <a:ea typeface="宋体" panose="02010600030101010101" pitchFamily="2" charset="-122"/>
              </a:rPr>
              <a:t>VCU_Elecunlockdrvreq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=lock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或者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unlock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满足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帧（判断信号变化沿）后，开始进行解闭锁动作（之前经验建议：锁在执行一次动作，不管锁的开关反馈结果，可以都按锁输入的最长时间（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500ms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）执行一次，避免没成功完成锁上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解锁，实际以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标定为准）。在解闭锁过程中，电子锁单次动作的时间，及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桥正负输出状态对应的解锁、闭锁含义，需要满足电子锁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spec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要求，防止电机堵转及反接。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判断解闭锁意图执行是否正确执行，若电子锁状态未达到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发送的目标状态，需要将电子锁尝试反复控制（之前经验建议：单次执行解闭锁反转控制，中间停留时间暂定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100ms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，再重新进行解闭锁控制，直到达到目标状态，或解闭锁超时，或达到电子锁过热保护条件，实际以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标定为准</a:t>
            </a:r>
            <a:r>
              <a:rPr lang="zh-CN" altLang="en-US" sz="9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6. 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不驱动电子锁时候，发送</a:t>
            </a:r>
            <a:r>
              <a:rPr lang="en-US" altLang="zh-CN" sz="900" dirty="0" err="1">
                <a:latin typeface="宋体" panose="02010600030101010101" pitchFamily="2" charset="-122"/>
                <a:ea typeface="宋体" panose="02010600030101010101" pitchFamily="2" charset="-122"/>
              </a:rPr>
              <a:t>Elecunlockdrvst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=hold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正在驱动电子锁解锁时候，发送</a:t>
            </a:r>
            <a:r>
              <a:rPr lang="en-US" altLang="zh-CN" sz="900" dirty="0" err="1">
                <a:latin typeface="宋体" panose="02010600030101010101" pitchFamily="2" charset="-122"/>
                <a:ea typeface="宋体" panose="02010600030101010101" pitchFamily="2" charset="-122"/>
              </a:rPr>
              <a:t>Elecunlockdrvst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=unlocking; 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正在驱动电子锁闭锁时候，发送</a:t>
            </a:r>
            <a:r>
              <a:rPr lang="en-US" altLang="zh-CN" sz="900" dirty="0" err="1">
                <a:latin typeface="宋体" panose="02010600030101010101" pitchFamily="2" charset="-122"/>
                <a:ea typeface="宋体" panose="02010600030101010101" pitchFamily="2" charset="-122"/>
              </a:rPr>
              <a:t>Elecunlockdrvst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=locking; </a:t>
            </a:r>
          </a:p>
          <a:p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7. 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判断超时状态，暂定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12s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内无法到达需求解闭锁状态， 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持续发出</a:t>
            </a:r>
            <a:r>
              <a:rPr lang="en-US" altLang="zh-CN" sz="900" dirty="0" err="1">
                <a:latin typeface="宋体" panose="02010600030101010101" pitchFamily="2" charset="-122"/>
                <a:ea typeface="宋体" panose="02010600030101010101" pitchFamily="2" charset="-122"/>
              </a:rPr>
              <a:t>Elecunlockprotectst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=2 Over time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；如果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在请求解闭锁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14s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后丢失此信号或者为收到此信号是超时状态，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也可判断为超时状态，这个状态下，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在仪表提醒做相关文字。超时后若有解闭锁的重新请求后，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可继续响应发出新请求。 </a:t>
            </a:r>
          </a:p>
          <a:p>
            <a:r>
              <a:rPr lang="en-US" altLang="zh-CN" sz="900" dirty="0" smtClean="0">
                <a:latin typeface="宋体" panose="02010600030101010101" pitchFamily="2" charset="-122"/>
                <a:ea typeface="宋体" panose="02010600030101010101" pitchFamily="2" charset="-122"/>
              </a:rPr>
              <a:t>8. 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如诊断出驱动口故障，则上报对应的故障，包含短地，短电源，开路等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其中</a:t>
            </a:r>
            <a:r>
              <a:rPr lang="en-US" altLang="zh-CN" sz="900" dirty="0" err="1">
                <a:latin typeface="宋体" panose="02010600030101010101" pitchFamily="2" charset="-122"/>
                <a:ea typeface="宋体" panose="02010600030101010101" pitchFamily="2" charset="-122"/>
              </a:rPr>
              <a:t>Elecunlockdrvst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=3 Error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ElecunlockM1(+)</a:t>
            </a:r>
            <a:r>
              <a:rPr lang="en-US" altLang="zh-CN" sz="900" dirty="0" err="1">
                <a:latin typeface="宋体" panose="02010600030101010101" pitchFamily="2" charset="-122"/>
                <a:ea typeface="宋体" panose="02010600030101010101" pitchFamily="2" charset="-122"/>
              </a:rPr>
              <a:t>diagnosisoupt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ElecunlockM2(-)</a:t>
            </a:r>
            <a:r>
              <a:rPr lang="en-US" altLang="zh-CN" sz="900" dirty="0" err="1">
                <a:latin typeface="宋体" panose="02010600030101010101" pitchFamily="2" charset="-122"/>
                <a:ea typeface="宋体" panose="02010600030101010101" pitchFamily="2" charset="-122"/>
              </a:rPr>
              <a:t>diagnosisoupt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上报对应故障。 </a:t>
            </a:r>
          </a:p>
          <a:p>
            <a:r>
              <a:rPr lang="en-US" altLang="zh-CN" sz="900" dirty="0" smtClean="0">
                <a:latin typeface="宋体" panose="02010600030101010101" pitchFamily="2" charset="-122"/>
                <a:ea typeface="宋体" panose="02010600030101010101" pitchFamily="2" charset="-122"/>
              </a:rPr>
              <a:t>9. 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丢失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CCU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通信或信号无效满足企标规定次数，在未执行动作时则按无请求处理，在动作执行时则继续完成此次动作及重复解闭锁策略。 </a:t>
            </a:r>
            <a:endParaRPr lang="en-US" altLang="zh-CN" sz="9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9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10.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备注：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解闭锁动作切换时存在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</a:rPr>
              <a:t>100ms</a:t>
            </a:r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</a:rPr>
              <a:t>停留状</a:t>
            </a:r>
            <a:r>
              <a:rPr lang="zh-CN" altLang="en-US" sz="9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态</a:t>
            </a:r>
            <a:r>
              <a:rPr lang="en-US" altLang="zh-CN" sz="900" dirty="0" smtClean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7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7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zh-CN" altLang="en-US" sz="7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64191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59"/>
          <p:cNvGrpSpPr/>
          <p:nvPr/>
        </p:nvGrpSpPr>
        <p:grpSpPr>
          <a:xfrm>
            <a:off x="612354" y="808348"/>
            <a:ext cx="7389090" cy="972108"/>
            <a:chOff x="925137" y="1132384"/>
            <a:chExt cx="7389090" cy="972108"/>
          </a:xfrm>
        </p:grpSpPr>
        <p:grpSp>
          <p:nvGrpSpPr>
            <p:cNvPr id="28" name="组合 49"/>
            <p:cNvGrpSpPr/>
            <p:nvPr/>
          </p:nvGrpSpPr>
          <p:grpSpPr>
            <a:xfrm>
              <a:off x="925137" y="1132384"/>
              <a:ext cx="7389090" cy="972108"/>
              <a:chOff x="1015147" y="1132384"/>
              <a:chExt cx="7389090" cy="972108"/>
            </a:xfrm>
          </p:grpSpPr>
          <p:grpSp>
            <p:nvGrpSpPr>
              <p:cNvPr id="37" name="组合 48"/>
              <p:cNvGrpSpPr/>
              <p:nvPr/>
            </p:nvGrpSpPr>
            <p:grpSpPr>
              <a:xfrm>
                <a:off x="1015147" y="1168388"/>
                <a:ext cx="2146743" cy="936104"/>
                <a:chOff x="961141" y="1564432"/>
                <a:chExt cx="2146743" cy="936104"/>
              </a:xfrm>
            </p:grpSpPr>
            <p:sp>
              <p:nvSpPr>
                <p:cNvPr id="48" name="圆角矩形 40"/>
                <p:cNvSpPr/>
                <p:nvPr/>
              </p:nvSpPr>
              <p:spPr>
                <a:xfrm>
                  <a:off x="1069153" y="1564432"/>
                  <a:ext cx="2016224" cy="936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9" name="组合 36"/>
                <p:cNvGrpSpPr/>
                <p:nvPr/>
              </p:nvGrpSpPr>
              <p:grpSpPr>
                <a:xfrm>
                  <a:off x="961141" y="1738011"/>
                  <a:ext cx="2146743" cy="552943"/>
                  <a:chOff x="989462" y="1725762"/>
                  <a:chExt cx="2146743" cy="552943"/>
                </a:xfrm>
              </p:grpSpPr>
              <p:sp>
                <p:nvSpPr>
                  <p:cNvPr id="50" name="矩形 9"/>
                  <p:cNvSpPr/>
                  <p:nvPr/>
                </p:nvSpPr>
                <p:spPr>
                  <a:xfrm>
                    <a:off x="989462" y="1725762"/>
                    <a:ext cx="214674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38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44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5" name="组合 38"/>
                <p:cNvGrpSpPr/>
                <p:nvPr/>
              </p:nvGrpSpPr>
              <p:grpSpPr>
                <a:xfrm>
                  <a:off x="3838637" y="1738011"/>
                  <a:ext cx="1720343" cy="552943"/>
                  <a:chOff x="3862205" y="1725762"/>
                  <a:chExt cx="1720343" cy="552943"/>
                </a:xfrm>
              </p:grpSpPr>
              <p:sp>
                <p:nvSpPr>
                  <p:cNvPr id="46" name="矩形 24"/>
                  <p:cNvSpPr/>
                  <p:nvPr/>
                </p:nvSpPr>
                <p:spPr>
                  <a:xfrm>
                    <a:off x="3862205" y="1725762"/>
                    <a:ext cx="172034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ChrgPlgLock_VD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矩形 42"/>
                  <p:cNvSpPr/>
                  <p:nvPr/>
                </p:nvSpPr>
                <p:spPr>
                  <a:xfrm>
                    <a:off x="4181202" y="2032484"/>
                    <a:ext cx="1082349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 smtClean="0"/>
                      <a:t>枪锁驱动及诊</a:t>
                    </a:r>
                    <a:r>
                      <a:rPr lang="zh-CN" altLang="en-US" sz="1000" dirty="0"/>
                      <a:t>断</a:t>
                    </a:r>
                  </a:p>
                </p:txBody>
              </p:sp>
            </p:grpSp>
          </p:grpSp>
          <p:grpSp>
            <p:nvGrpSpPr>
              <p:cNvPr id="39" name="组合 47"/>
              <p:cNvGrpSpPr/>
              <p:nvPr/>
            </p:nvGrpSpPr>
            <p:grpSpPr>
              <a:xfrm>
                <a:off x="6069944" y="1132384"/>
                <a:ext cx="2334293" cy="936104"/>
                <a:chOff x="6418425" y="1273496"/>
                <a:chExt cx="2334293" cy="936104"/>
              </a:xfrm>
            </p:grpSpPr>
            <p:sp>
              <p:nvSpPr>
                <p:cNvPr id="40" name="圆角矩形 45"/>
                <p:cNvSpPr/>
                <p:nvPr/>
              </p:nvSpPr>
              <p:spPr>
                <a:xfrm>
                  <a:off x="6620212" y="1273496"/>
                  <a:ext cx="2088232" cy="936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1" name="组合 39"/>
                <p:cNvGrpSpPr/>
                <p:nvPr/>
              </p:nvGrpSpPr>
              <p:grpSpPr>
                <a:xfrm>
                  <a:off x="6418425" y="1483079"/>
                  <a:ext cx="2334293" cy="552943"/>
                  <a:chOff x="6201088" y="1725762"/>
                  <a:chExt cx="2334293" cy="552943"/>
                </a:xfrm>
              </p:grpSpPr>
              <p:sp>
                <p:nvSpPr>
                  <p:cNvPr id="42" name="矩形 25"/>
                  <p:cNvSpPr/>
                  <p:nvPr/>
                </p:nvSpPr>
                <p:spPr>
                  <a:xfrm>
                    <a:off x="6201088" y="1725762"/>
                    <a:ext cx="233429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ChrgMngt_ComCnvTx_T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矩形 43"/>
                  <p:cNvSpPr/>
                  <p:nvPr/>
                </p:nvSpPr>
                <p:spPr>
                  <a:xfrm>
                    <a:off x="6762941" y="2032484"/>
                    <a:ext cx="1210588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 smtClean="0"/>
                      <a:t>锁状态</a:t>
                    </a:r>
                    <a:r>
                      <a:rPr lang="zh-CN" altLang="en-US" sz="1000" dirty="0" smtClean="0"/>
                      <a:t>及</a:t>
                    </a:r>
                    <a:r>
                      <a:rPr lang="zh-CN" altLang="en-US" sz="1000" dirty="0" smtClean="0"/>
                      <a:t>故</a:t>
                    </a:r>
                    <a:r>
                      <a:rPr lang="zh-CN" altLang="en-US" sz="1000" dirty="0" smtClean="0"/>
                      <a:t>障反</a:t>
                    </a:r>
                    <a:r>
                      <a:rPr lang="zh-CN" altLang="en-US" sz="1000" dirty="0" smtClean="0"/>
                      <a:t>馈</a:t>
                    </a:r>
                    <a:endParaRPr lang="zh-CN" altLang="en-US" sz="1000" dirty="0"/>
                  </a:p>
                </p:txBody>
              </p:sp>
            </p:grpSp>
          </p:grpSp>
        </p:grpSp>
        <p:cxnSp>
          <p:nvCxnSpPr>
            <p:cNvPr id="31" name="直接箭头连接符 54"/>
            <p:cNvCxnSpPr>
              <a:stCxn id="48" idx="3"/>
              <a:endCxn id="44" idx="1"/>
            </p:cNvCxnSpPr>
            <p:nvPr/>
          </p:nvCxnSpPr>
          <p:spPr>
            <a:xfrm flipV="1">
              <a:off x="3049373" y="1618438"/>
              <a:ext cx="569315" cy="18002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58"/>
            <p:cNvCxnSpPr>
              <a:stCxn id="44" idx="3"/>
              <a:endCxn id="40" idx="1"/>
            </p:cNvCxnSpPr>
            <p:nvPr/>
          </p:nvCxnSpPr>
          <p:spPr>
            <a:xfrm flipV="1">
              <a:off x="5526900" y="1600436"/>
              <a:ext cx="654821" cy="18002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" y="2104493"/>
            <a:ext cx="3564395" cy="523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6310" y="1816460"/>
            <a:ext cx="97210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输入信号</a:t>
            </a:r>
            <a:r>
              <a:rPr lang="en-US" altLang="zh-CN" sz="1200" dirty="0" smtClean="0">
                <a:solidFill>
                  <a:srgbClr val="FF0000"/>
                </a:solidFill>
              </a:rPr>
              <a:t>: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84762" y="1744452"/>
            <a:ext cx="97210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输出信号</a:t>
            </a:r>
            <a:r>
              <a:rPr lang="en-US" altLang="zh-CN" sz="1200" dirty="0" smtClean="0">
                <a:solidFill>
                  <a:srgbClr val="FF0000"/>
                </a:solidFill>
              </a:rPr>
              <a:t>: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58" y="2032484"/>
            <a:ext cx="3852428" cy="153196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58" y="3472644"/>
            <a:ext cx="3888432" cy="7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58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组合 64"/>
          <p:cNvGrpSpPr/>
          <p:nvPr/>
        </p:nvGrpSpPr>
        <p:grpSpPr>
          <a:xfrm>
            <a:off x="864382" y="1996480"/>
            <a:ext cx="6732748" cy="360040"/>
            <a:chOff x="1206420" y="3184612"/>
            <a:chExt cx="6732748" cy="360040"/>
          </a:xfrm>
        </p:grpSpPr>
        <p:sp>
          <p:nvSpPr>
            <p:cNvPr id="25" name="圆角矩形 6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6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27" name="直接连接符 6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6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63"/>
          <p:cNvGrpSpPr/>
          <p:nvPr/>
        </p:nvGrpSpPr>
        <p:grpSpPr>
          <a:xfrm>
            <a:off x="864382" y="3184612"/>
            <a:ext cx="6732748" cy="360040"/>
            <a:chOff x="1206420" y="3184612"/>
            <a:chExt cx="6732748" cy="360040"/>
          </a:xfrm>
        </p:grpSpPr>
        <p:sp>
          <p:nvSpPr>
            <p:cNvPr id="30" name="圆角矩形 58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62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40" name="直接连接符 13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61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731742"/>
              </p:ext>
            </p:extLst>
          </p:nvPr>
        </p:nvGraphicFramePr>
        <p:xfrm>
          <a:off x="6120966" y="3760676"/>
          <a:ext cx="1504490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Packager Shell Object" showAsIcon="1" r:id="rId3" imgW="1089360" imgH="313200" progId="Package">
                  <p:embed/>
                </p:oleObj>
              </mc:Choice>
              <mc:Fallback>
                <p:oleObj name="Packager Shell Object" showAsIcon="1" r:id="rId3" imgW="108936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0966" y="3760676"/>
                        <a:ext cx="1504490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366891"/>
              </p:ext>
            </p:extLst>
          </p:nvPr>
        </p:nvGraphicFramePr>
        <p:xfrm>
          <a:off x="1008398" y="3724672"/>
          <a:ext cx="1519842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Packager Shell Object" showAsIcon="1" r:id="rId5" imgW="1100880" imgH="313200" progId="Package">
                  <p:embed/>
                </p:oleObj>
              </mc:Choice>
              <mc:Fallback>
                <p:oleObj name="Packager Shell Object" showAsIcon="1" r:id="rId5" imgW="11008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8398" y="3724672"/>
                        <a:ext cx="1519842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505288"/>
              </p:ext>
            </p:extLst>
          </p:nvPr>
        </p:nvGraphicFramePr>
        <p:xfrm>
          <a:off x="3780706" y="3760676"/>
          <a:ext cx="1107716" cy="396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Packager Shell Object" showAsIcon="1" r:id="rId7" imgW="874800" imgH="313200" progId="Package">
                  <p:embed/>
                </p:oleObj>
              </mc:Choice>
              <mc:Fallback>
                <p:oleObj name="Packager Shell Object" showAsIcon="1" r:id="rId7" imgW="8748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0706" y="3760676"/>
                        <a:ext cx="1107716" cy="396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组合 59"/>
          <p:cNvGrpSpPr/>
          <p:nvPr/>
        </p:nvGrpSpPr>
        <p:grpSpPr>
          <a:xfrm>
            <a:off x="612354" y="808348"/>
            <a:ext cx="7389090" cy="972108"/>
            <a:chOff x="925137" y="1132384"/>
            <a:chExt cx="7389090" cy="972108"/>
          </a:xfrm>
        </p:grpSpPr>
        <p:grpSp>
          <p:nvGrpSpPr>
            <p:cNvPr id="62" name="组合 49"/>
            <p:cNvGrpSpPr/>
            <p:nvPr/>
          </p:nvGrpSpPr>
          <p:grpSpPr>
            <a:xfrm>
              <a:off x="925137" y="1132384"/>
              <a:ext cx="7389090" cy="972108"/>
              <a:chOff x="1015147" y="1132384"/>
              <a:chExt cx="7389090" cy="972108"/>
            </a:xfrm>
          </p:grpSpPr>
          <p:grpSp>
            <p:nvGrpSpPr>
              <p:cNvPr id="65" name="组合 48"/>
              <p:cNvGrpSpPr/>
              <p:nvPr/>
            </p:nvGrpSpPr>
            <p:grpSpPr>
              <a:xfrm>
                <a:off x="1015147" y="1168388"/>
                <a:ext cx="2146743" cy="936104"/>
                <a:chOff x="961141" y="1564432"/>
                <a:chExt cx="2146743" cy="936104"/>
              </a:xfrm>
            </p:grpSpPr>
            <p:sp>
              <p:nvSpPr>
                <p:cNvPr id="76" name="圆角矩形 40"/>
                <p:cNvSpPr/>
                <p:nvPr/>
              </p:nvSpPr>
              <p:spPr>
                <a:xfrm>
                  <a:off x="1069153" y="1564432"/>
                  <a:ext cx="2016224" cy="936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7" name="组合 36"/>
                <p:cNvGrpSpPr/>
                <p:nvPr/>
              </p:nvGrpSpPr>
              <p:grpSpPr>
                <a:xfrm>
                  <a:off x="961141" y="1738011"/>
                  <a:ext cx="2146743" cy="552943"/>
                  <a:chOff x="989462" y="1725762"/>
                  <a:chExt cx="2146743" cy="552943"/>
                </a:xfrm>
              </p:grpSpPr>
              <p:sp>
                <p:nvSpPr>
                  <p:cNvPr id="78" name="矩形 9"/>
                  <p:cNvSpPr/>
                  <p:nvPr/>
                </p:nvSpPr>
                <p:spPr>
                  <a:xfrm>
                    <a:off x="989462" y="1725762"/>
                    <a:ext cx="214674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9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66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72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3" name="组合 38"/>
                <p:cNvGrpSpPr/>
                <p:nvPr/>
              </p:nvGrpSpPr>
              <p:grpSpPr>
                <a:xfrm>
                  <a:off x="3838637" y="1738011"/>
                  <a:ext cx="1720343" cy="552943"/>
                  <a:chOff x="3862205" y="1725762"/>
                  <a:chExt cx="1720343" cy="552943"/>
                </a:xfrm>
              </p:grpSpPr>
              <p:sp>
                <p:nvSpPr>
                  <p:cNvPr id="74" name="矩形 24"/>
                  <p:cNvSpPr/>
                  <p:nvPr/>
                </p:nvSpPr>
                <p:spPr>
                  <a:xfrm>
                    <a:off x="3862205" y="1725762"/>
                    <a:ext cx="172034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ChrgPlgLock_VD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5" name="矩形 42"/>
                  <p:cNvSpPr/>
                  <p:nvPr/>
                </p:nvSpPr>
                <p:spPr>
                  <a:xfrm>
                    <a:off x="4181202" y="2032484"/>
                    <a:ext cx="1082349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 smtClean="0"/>
                      <a:t>枪锁驱动及诊</a:t>
                    </a:r>
                    <a:r>
                      <a:rPr lang="zh-CN" altLang="en-US" sz="1000" dirty="0"/>
                      <a:t>断</a:t>
                    </a:r>
                  </a:p>
                </p:txBody>
              </p:sp>
            </p:grpSp>
          </p:grpSp>
          <p:grpSp>
            <p:nvGrpSpPr>
              <p:cNvPr id="67" name="组合 47"/>
              <p:cNvGrpSpPr/>
              <p:nvPr/>
            </p:nvGrpSpPr>
            <p:grpSpPr>
              <a:xfrm>
                <a:off x="6069944" y="1132384"/>
                <a:ext cx="2334293" cy="936104"/>
                <a:chOff x="6418425" y="1273496"/>
                <a:chExt cx="2334293" cy="936104"/>
              </a:xfrm>
            </p:grpSpPr>
            <p:sp>
              <p:nvSpPr>
                <p:cNvPr id="68" name="圆角矩形 45"/>
                <p:cNvSpPr/>
                <p:nvPr/>
              </p:nvSpPr>
              <p:spPr>
                <a:xfrm>
                  <a:off x="6620212" y="1273496"/>
                  <a:ext cx="2088232" cy="936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9" name="组合 39"/>
                <p:cNvGrpSpPr/>
                <p:nvPr/>
              </p:nvGrpSpPr>
              <p:grpSpPr>
                <a:xfrm>
                  <a:off x="6418425" y="1483079"/>
                  <a:ext cx="2334293" cy="552943"/>
                  <a:chOff x="6201088" y="1725762"/>
                  <a:chExt cx="2334293" cy="552943"/>
                </a:xfrm>
              </p:grpSpPr>
              <p:sp>
                <p:nvSpPr>
                  <p:cNvPr id="70" name="矩形 25"/>
                  <p:cNvSpPr/>
                  <p:nvPr/>
                </p:nvSpPr>
                <p:spPr>
                  <a:xfrm>
                    <a:off x="6201088" y="1725762"/>
                    <a:ext cx="233429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ChrgMngt_ComCnvTx_T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" name="矩形 43"/>
                  <p:cNvSpPr/>
                  <p:nvPr/>
                </p:nvSpPr>
                <p:spPr>
                  <a:xfrm>
                    <a:off x="6762941" y="2032484"/>
                    <a:ext cx="1210588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 smtClean="0"/>
                      <a:t>锁状态</a:t>
                    </a:r>
                    <a:r>
                      <a:rPr lang="zh-CN" altLang="en-US" sz="1000" dirty="0" smtClean="0"/>
                      <a:t>及</a:t>
                    </a:r>
                    <a:r>
                      <a:rPr lang="zh-CN" altLang="en-US" sz="1000" dirty="0" smtClean="0"/>
                      <a:t>故</a:t>
                    </a:r>
                    <a:r>
                      <a:rPr lang="zh-CN" altLang="en-US" sz="1000" dirty="0" smtClean="0"/>
                      <a:t>障反</a:t>
                    </a:r>
                    <a:r>
                      <a:rPr lang="zh-CN" altLang="en-US" sz="1000" dirty="0" smtClean="0"/>
                      <a:t>馈</a:t>
                    </a:r>
                    <a:endParaRPr lang="zh-CN" altLang="en-US" sz="1000" dirty="0"/>
                  </a:p>
                </p:txBody>
              </p:sp>
            </p:grpSp>
          </p:grpSp>
        </p:grpSp>
        <p:cxnSp>
          <p:nvCxnSpPr>
            <p:cNvPr id="63" name="直接箭头连接符 54"/>
            <p:cNvCxnSpPr>
              <a:stCxn id="76" idx="3"/>
              <a:endCxn id="72" idx="1"/>
            </p:cNvCxnSpPr>
            <p:nvPr/>
          </p:nvCxnSpPr>
          <p:spPr>
            <a:xfrm flipV="1">
              <a:off x="3049373" y="1618438"/>
              <a:ext cx="569315" cy="18002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58"/>
            <p:cNvCxnSpPr>
              <a:stCxn id="72" idx="3"/>
              <a:endCxn id="68" idx="1"/>
            </p:cNvCxnSpPr>
            <p:nvPr/>
          </p:nvCxnSpPr>
          <p:spPr>
            <a:xfrm flipV="1">
              <a:off x="5526900" y="1600436"/>
              <a:ext cx="654821" cy="18002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00402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64"/>
          <p:cNvGrpSpPr/>
          <p:nvPr/>
        </p:nvGrpSpPr>
        <p:grpSpPr>
          <a:xfrm>
            <a:off x="936390" y="1816460"/>
            <a:ext cx="6732748" cy="360040"/>
            <a:chOff x="1206420" y="3184612"/>
            <a:chExt cx="6732748" cy="360040"/>
          </a:xfrm>
        </p:grpSpPr>
        <p:sp>
          <p:nvSpPr>
            <p:cNvPr id="12" name="圆角矩形 6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6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4" name="直接连接符 6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6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63"/>
          <p:cNvGrpSpPr/>
          <p:nvPr/>
        </p:nvGrpSpPr>
        <p:grpSpPr>
          <a:xfrm>
            <a:off x="936390" y="3004592"/>
            <a:ext cx="6732748" cy="360040"/>
            <a:chOff x="1206420" y="3184612"/>
            <a:chExt cx="6732748" cy="360040"/>
          </a:xfrm>
        </p:grpSpPr>
        <p:sp>
          <p:nvSpPr>
            <p:cNvPr id="17" name="圆角矩形 58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62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9" name="直接连接符 13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61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338953"/>
              </p:ext>
            </p:extLst>
          </p:nvPr>
        </p:nvGraphicFramePr>
        <p:xfrm>
          <a:off x="5940946" y="3580656"/>
          <a:ext cx="1570467" cy="468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Packager Shell Object" showAsIcon="1" r:id="rId3" imgW="1048680" imgH="313200" progId="Package">
                  <p:embed/>
                </p:oleObj>
              </mc:Choice>
              <mc:Fallback>
                <p:oleObj name="Packager Shell Object" showAsIcon="1" r:id="rId3" imgW="10486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0946" y="3580656"/>
                        <a:ext cx="1570467" cy="468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396664"/>
              </p:ext>
            </p:extLst>
          </p:nvPr>
        </p:nvGraphicFramePr>
        <p:xfrm>
          <a:off x="1080406" y="3544652"/>
          <a:ext cx="1337811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name="Packager Shell Object" showAsIcon="1" r:id="rId5" imgW="967680" imgH="313200" progId="Package">
                  <p:embed/>
                </p:oleObj>
              </mc:Choice>
              <mc:Fallback>
                <p:oleObj name="Packager Shell Object" showAsIcon="1" r:id="rId5" imgW="9676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0406" y="3544652"/>
                        <a:ext cx="1337811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811853"/>
              </p:ext>
            </p:extLst>
          </p:nvPr>
        </p:nvGraphicFramePr>
        <p:xfrm>
          <a:off x="3852714" y="3580656"/>
          <a:ext cx="938845" cy="396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Packager Shell Object" showAsIcon="1" r:id="rId7" imgW="741600" imgH="313200" progId="Package">
                  <p:embed/>
                </p:oleObj>
              </mc:Choice>
              <mc:Fallback>
                <p:oleObj name="Packager Shell Object" showAsIcon="1" r:id="rId7" imgW="7416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52714" y="3580656"/>
                        <a:ext cx="938845" cy="396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组合 59"/>
          <p:cNvGrpSpPr/>
          <p:nvPr/>
        </p:nvGrpSpPr>
        <p:grpSpPr>
          <a:xfrm>
            <a:off x="612354" y="808348"/>
            <a:ext cx="7389090" cy="972108"/>
            <a:chOff x="925137" y="1132384"/>
            <a:chExt cx="7389090" cy="972108"/>
          </a:xfrm>
        </p:grpSpPr>
        <p:grpSp>
          <p:nvGrpSpPr>
            <p:cNvPr id="43" name="组合 49"/>
            <p:cNvGrpSpPr/>
            <p:nvPr/>
          </p:nvGrpSpPr>
          <p:grpSpPr>
            <a:xfrm>
              <a:off x="925137" y="1132384"/>
              <a:ext cx="7389090" cy="972108"/>
              <a:chOff x="1015147" y="1132384"/>
              <a:chExt cx="7389090" cy="972108"/>
            </a:xfrm>
          </p:grpSpPr>
          <p:grpSp>
            <p:nvGrpSpPr>
              <p:cNvPr id="46" name="组合 48"/>
              <p:cNvGrpSpPr/>
              <p:nvPr/>
            </p:nvGrpSpPr>
            <p:grpSpPr>
              <a:xfrm>
                <a:off x="1015147" y="1168388"/>
                <a:ext cx="2146743" cy="936104"/>
                <a:chOff x="961141" y="1564432"/>
                <a:chExt cx="2146743" cy="936104"/>
              </a:xfrm>
            </p:grpSpPr>
            <p:sp>
              <p:nvSpPr>
                <p:cNvPr id="57" name="圆角矩形 40"/>
                <p:cNvSpPr/>
                <p:nvPr/>
              </p:nvSpPr>
              <p:spPr>
                <a:xfrm>
                  <a:off x="1069153" y="1564432"/>
                  <a:ext cx="2016224" cy="936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组合 36"/>
                <p:cNvGrpSpPr/>
                <p:nvPr/>
              </p:nvGrpSpPr>
              <p:grpSpPr>
                <a:xfrm>
                  <a:off x="961141" y="1738011"/>
                  <a:ext cx="2146743" cy="552943"/>
                  <a:chOff x="989462" y="1725762"/>
                  <a:chExt cx="2146743" cy="552943"/>
                </a:xfrm>
              </p:grpSpPr>
              <p:sp>
                <p:nvSpPr>
                  <p:cNvPr id="59" name="矩形 9"/>
                  <p:cNvSpPr/>
                  <p:nvPr/>
                </p:nvSpPr>
                <p:spPr>
                  <a:xfrm>
                    <a:off x="989462" y="1725762"/>
                    <a:ext cx="214674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ChrgMngt_ComCnvRx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0" name="矩形 41"/>
                  <p:cNvSpPr/>
                  <p:nvPr/>
                </p:nvSpPr>
                <p:spPr>
                  <a:xfrm>
                    <a:off x="1318078" y="2032484"/>
                    <a:ext cx="1489510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000" dirty="0"/>
                      <a:t>CCU</a:t>
                    </a:r>
                    <a:r>
                      <a:rPr lang="zh-CN" altLang="en-US" sz="1000" dirty="0"/>
                      <a:t>控制信号接收处理</a:t>
                    </a: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3708698" y="1132384"/>
                <a:ext cx="1908212" cy="972108"/>
                <a:chOff x="3744702" y="1528428"/>
                <a:chExt cx="1908212" cy="972108"/>
              </a:xfrm>
            </p:grpSpPr>
            <p:sp>
              <p:nvSpPr>
                <p:cNvPr id="53" name="圆角矩形 44"/>
                <p:cNvSpPr/>
                <p:nvPr/>
              </p:nvSpPr>
              <p:spPr>
                <a:xfrm>
                  <a:off x="3744702" y="1528428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4" name="组合 38"/>
                <p:cNvGrpSpPr/>
                <p:nvPr/>
              </p:nvGrpSpPr>
              <p:grpSpPr>
                <a:xfrm>
                  <a:off x="3838637" y="1738011"/>
                  <a:ext cx="1720343" cy="552943"/>
                  <a:chOff x="3862205" y="1725762"/>
                  <a:chExt cx="1720343" cy="552943"/>
                </a:xfrm>
              </p:grpSpPr>
              <p:sp>
                <p:nvSpPr>
                  <p:cNvPr id="55" name="矩形 24"/>
                  <p:cNvSpPr/>
                  <p:nvPr/>
                </p:nvSpPr>
                <p:spPr>
                  <a:xfrm>
                    <a:off x="3862205" y="1725762"/>
                    <a:ext cx="172034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ChrgPlgLock_VD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6" name="矩形 42"/>
                  <p:cNvSpPr/>
                  <p:nvPr/>
                </p:nvSpPr>
                <p:spPr>
                  <a:xfrm>
                    <a:off x="4181202" y="2032484"/>
                    <a:ext cx="1082349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 smtClean="0"/>
                      <a:t>枪锁驱动及诊</a:t>
                    </a:r>
                    <a:r>
                      <a:rPr lang="zh-CN" altLang="en-US" sz="1000" dirty="0"/>
                      <a:t>断</a:t>
                    </a:r>
                  </a:p>
                </p:txBody>
              </p:sp>
            </p:grpSp>
          </p:grpSp>
          <p:grpSp>
            <p:nvGrpSpPr>
              <p:cNvPr id="48" name="组合 47"/>
              <p:cNvGrpSpPr/>
              <p:nvPr/>
            </p:nvGrpSpPr>
            <p:grpSpPr>
              <a:xfrm>
                <a:off x="6069944" y="1132384"/>
                <a:ext cx="2334293" cy="936104"/>
                <a:chOff x="6418425" y="1273496"/>
                <a:chExt cx="2334293" cy="936104"/>
              </a:xfrm>
            </p:grpSpPr>
            <p:sp>
              <p:nvSpPr>
                <p:cNvPr id="49" name="圆角矩形 45"/>
                <p:cNvSpPr/>
                <p:nvPr/>
              </p:nvSpPr>
              <p:spPr>
                <a:xfrm>
                  <a:off x="6620212" y="1273496"/>
                  <a:ext cx="2088232" cy="9361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组合 39"/>
                <p:cNvGrpSpPr/>
                <p:nvPr/>
              </p:nvGrpSpPr>
              <p:grpSpPr>
                <a:xfrm>
                  <a:off x="6418425" y="1483079"/>
                  <a:ext cx="2334293" cy="552943"/>
                  <a:chOff x="6201088" y="1725762"/>
                  <a:chExt cx="2334293" cy="552943"/>
                </a:xfrm>
              </p:grpSpPr>
              <p:sp>
                <p:nvSpPr>
                  <p:cNvPr id="51" name="矩形 25"/>
                  <p:cNvSpPr/>
                  <p:nvPr/>
                </p:nvSpPr>
                <p:spPr>
                  <a:xfrm>
                    <a:off x="6201088" y="1725762"/>
                    <a:ext cx="233429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ChrgMngt_ComCnvTx_T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2" name="矩形 43"/>
                  <p:cNvSpPr/>
                  <p:nvPr/>
                </p:nvSpPr>
                <p:spPr>
                  <a:xfrm>
                    <a:off x="6762941" y="2032484"/>
                    <a:ext cx="1210588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 smtClean="0"/>
                      <a:t>锁状态</a:t>
                    </a:r>
                    <a:r>
                      <a:rPr lang="zh-CN" altLang="en-US" sz="1000" dirty="0" smtClean="0"/>
                      <a:t>及</a:t>
                    </a:r>
                    <a:r>
                      <a:rPr lang="zh-CN" altLang="en-US" sz="1000" dirty="0" smtClean="0"/>
                      <a:t>故</a:t>
                    </a:r>
                    <a:r>
                      <a:rPr lang="zh-CN" altLang="en-US" sz="1000" dirty="0" smtClean="0"/>
                      <a:t>障反</a:t>
                    </a:r>
                    <a:r>
                      <a:rPr lang="zh-CN" altLang="en-US" sz="1000" dirty="0" smtClean="0"/>
                      <a:t>馈</a:t>
                    </a:r>
                    <a:endParaRPr lang="zh-CN" altLang="en-US" sz="1000" dirty="0"/>
                  </a:p>
                </p:txBody>
              </p:sp>
            </p:grpSp>
          </p:grpSp>
        </p:grpSp>
        <p:cxnSp>
          <p:nvCxnSpPr>
            <p:cNvPr id="44" name="直接箭头连接符 54"/>
            <p:cNvCxnSpPr>
              <a:stCxn id="57" idx="3"/>
              <a:endCxn id="53" idx="1"/>
            </p:cNvCxnSpPr>
            <p:nvPr/>
          </p:nvCxnSpPr>
          <p:spPr>
            <a:xfrm flipV="1">
              <a:off x="3049373" y="1618438"/>
              <a:ext cx="569315" cy="18002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58"/>
            <p:cNvCxnSpPr>
              <a:stCxn id="53" idx="3"/>
              <a:endCxn id="49" idx="1"/>
            </p:cNvCxnSpPr>
            <p:nvPr/>
          </p:nvCxnSpPr>
          <p:spPr>
            <a:xfrm flipV="1">
              <a:off x="5526900" y="1600436"/>
              <a:ext cx="654821" cy="18002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29570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14" y="556320"/>
            <a:ext cx="6660740" cy="39434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9178" y="1492424"/>
            <a:ext cx="828092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整</a:t>
            </a:r>
            <a:r>
              <a:rPr lang="zh-CN" altLang="en-US" sz="1200" dirty="0" smtClean="0">
                <a:solidFill>
                  <a:srgbClr val="FF0000"/>
                </a:solidFill>
              </a:rPr>
              <a:t>体设计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4562" y="2320516"/>
            <a:ext cx="828092" cy="248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800" dirty="0">
                <a:solidFill>
                  <a:srgbClr val="FF0000"/>
                </a:solidFill>
              </a:rPr>
              <a:t>接</a:t>
            </a:r>
            <a:r>
              <a:rPr lang="zh-CN" altLang="en-US" sz="800" dirty="0" smtClean="0">
                <a:solidFill>
                  <a:srgbClr val="FF0000"/>
                </a:solidFill>
              </a:rPr>
              <a:t>收到解锁命令</a:t>
            </a:r>
            <a:endParaRPr lang="zh-CN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04442" y="2248508"/>
            <a:ext cx="93610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600" dirty="0">
                <a:solidFill>
                  <a:srgbClr val="FF0000"/>
                </a:solidFill>
              </a:rPr>
              <a:t>接</a:t>
            </a:r>
            <a:r>
              <a:rPr lang="zh-CN" altLang="en-US" sz="600" dirty="0" smtClean="0">
                <a:solidFill>
                  <a:srgbClr val="FF0000"/>
                </a:solidFill>
              </a:rPr>
              <a:t>收枪锁位置反馈为</a:t>
            </a:r>
            <a:r>
              <a:rPr lang="zh-CN" altLang="en-US" sz="600" dirty="0">
                <a:solidFill>
                  <a:srgbClr val="FF0000"/>
                </a:solidFill>
              </a:rPr>
              <a:t>断开</a:t>
            </a:r>
            <a:endParaRPr lang="zh-CN" altLang="en-US" sz="600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28678" y="2428528"/>
            <a:ext cx="93610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600" dirty="0">
                <a:solidFill>
                  <a:srgbClr val="FF0000"/>
                </a:solidFill>
              </a:rPr>
              <a:t>接</a:t>
            </a:r>
            <a:r>
              <a:rPr lang="zh-CN" altLang="en-US" sz="600" dirty="0" smtClean="0">
                <a:solidFill>
                  <a:srgbClr val="FF0000"/>
                </a:solidFill>
              </a:rPr>
              <a:t>收枪锁位置反馈为闭合</a:t>
            </a:r>
            <a:endParaRPr lang="zh-CN" altLang="en-US" sz="600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6710" y="1744452"/>
            <a:ext cx="82809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800" dirty="0">
                <a:solidFill>
                  <a:srgbClr val="FF0000"/>
                </a:solidFill>
              </a:rPr>
              <a:t>接</a:t>
            </a:r>
            <a:r>
              <a:rPr lang="zh-CN" altLang="en-US" sz="800" dirty="0" smtClean="0">
                <a:solidFill>
                  <a:srgbClr val="FF0000"/>
                </a:solidFill>
              </a:rPr>
              <a:t>收到闭锁命令</a:t>
            </a:r>
            <a:endParaRPr lang="zh-CN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08498" y="1528428"/>
            <a:ext cx="828092" cy="244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800" dirty="0" smtClean="0">
                <a:solidFill>
                  <a:srgbClr val="FF0000"/>
                </a:solidFill>
              </a:rPr>
              <a:t>上电延时</a:t>
            </a:r>
            <a:endParaRPr lang="zh-CN" altLang="en-US" sz="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9513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58" y="772344"/>
            <a:ext cx="6552728" cy="3745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5102" y="1276400"/>
            <a:ext cx="1548458" cy="948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接收到闭锁命令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或接收到充电枪锁状态反馈为</a:t>
            </a:r>
            <a:r>
              <a:rPr lang="en-US" altLang="zh-CN" sz="1200" dirty="0" smtClean="0">
                <a:solidFill>
                  <a:srgbClr val="FF0000"/>
                </a:solidFill>
              </a:rPr>
              <a:t>1</a:t>
            </a:r>
            <a:r>
              <a:rPr lang="zh-CN" altLang="en-US" sz="1200" dirty="0" smtClean="0">
                <a:solidFill>
                  <a:srgbClr val="FF0000"/>
                </a:solidFill>
              </a:rPr>
              <a:t>时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40446" y="3328628"/>
            <a:ext cx="158417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600" dirty="0" smtClean="0">
                <a:solidFill>
                  <a:srgbClr val="FF0000"/>
                </a:solidFill>
              </a:rPr>
              <a:t>当枪锁状态反馈为</a:t>
            </a:r>
            <a:r>
              <a:rPr lang="en-US" altLang="zh-CN" sz="600" dirty="0" smtClean="0">
                <a:solidFill>
                  <a:srgbClr val="FF0000"/>
                </a:solidFill>
              </a:rPr>
              <a:t>1</a:t>
            </a:r>
            <a:r>
              <a:rPr lang="zh-CN" altLang="en-US" sz="600" dirty="0" smtClean="0">
                <a:solidFill>
                  <a:srgbClr val="FF0000"/>
                </a:solidFill>
              </a:rPr>
              <a:t>时</a:t>
            </a:r>
            <a:r>
              <a:rPr lang="en-US" altLang="zh-CN" sz="600" dirty="0" smtClean="0">
                <a:solidFill>
                  <a:srgbClr val="FF0000"/>
                </a:solidFill>
              </a:rPr>
              <a:t>,</a:t>
            </a:r>
            <a:r>
              <a:rPr lang="zh-CN" altLang="en-US" sz="600" dirty="0" smtClean="0">
                <a:solidFill>
                  <a:srgbClr val="FF0000"/>
                </a:solidFill>
              </a:rPr>
              <a:t>发送闭锁状态</a:t>
            </a:r>
            <a:r>
              <a:rPr lang="zh-CN" altLang="en-US" sz="600" dirty="0">
                <a:solidFill>
                  <a:srgbClr val="FF0000"/>
                </a:solidFill>
              </a:rPr>
              <a:t>反馈</a:t>
            </a:r>
            <a:endParaRPr lang="zh-CN" altLang="en-US" sz="600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48858" y="3400636"/>
            <a:ext cx="136815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500" dirty="0">
                <a:solidFill>
                  <a:srgbClr val="FF0000"/>
                </a:solidFill>
              </a:rPr>
              <a:t>枪</a:t>
            </a:r>
            <a:r>
              <a:rPr lang="zh-CN" altLang="en-US" sz="500" dirty="0" smtClean="0">
                <a:solidFill>
                  <a:srgbClr val="FF0000"/>
                </a:solidFill>
              </a:rPr>
              <a:t>锁状态反馈为</a:t>
            </a:r>
            <a:r>
              <a:rPr lang="en-US" altLang="zh-CN" sz="500" dirty="0" smtClean="0">
                <a:solidFill>
                  <a:srgbClr val="FF0000"/>
                </a:solidFill>
              </a:rPr>
              <a:t>0</a:t>
            </a:r>
            <a:r>
              <a:rPr lang="zh-CN" altLang="en-US" sz="500" dirty="0" smtClean="0">
                <a:solidFill>
                  <a:srgbClr val="FF0000"/>
                </a:solidFill>
              </a:rPr>
              <a:t>或闭锁超时进入故障状态</a:t>
            </a:r>
            <a:endParaRPr lang="zh-CN" altLang="en-US" sz="5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4708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769038" y="1276400"/>
            <a:ext cx="1548458" cy="948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接收到解锁命令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或接收到充电枪锁状态反馈为</a:t>
            </a:r>
            <a:r>
              <a:rPr lang="en-US" altLang="zh-CN" sz="1200" dirty="0" smtClean="0">
                <a:solidFill>
                  <a:srgbClr val="FF0000"/>
                </a:solidFill>
              </a:rPr>
              <a:t>0</a:t>
            </a:r>
            <a:r>
              <a:rPr lang="zh-CN" altLang="en-US" sz="1200" dirty="0" smtClean="0">
                <a:solidFill>
                  <a:srgbClr val="FF0000"/>
                </a:solidFill>
              </a:rPr>
              <a:t>时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2" y="844352"/>
            <a:ext cx="6200622" cy="34923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374" y="2392524"/>
            <a:ext cx="9001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600" dirty="0" smtClean="0">
                <a:solidFill>
                  <a:srgbClr val="FF0000"/>
                </a:solidFill>
              </a:rPr>
              <a:t>接收到解锁命令并且持续时间大于设置最短时间</a:t>
            </a:r>
            <a:endParaRPr lang="zh-CN" altLang="en-US" sz="6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8518" y="2572544"/>
            <a:ext cx="9001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600" dirty="0" smtClean="0">
                <a:solidFill>
                  <a:srgbClr val="FF0000"/>
                </a:solidFill>
              </a:rPr>
              <a:t>接收到枪锁位置状态反馈为</a:t>
            </a:r>
            <a:r>
              <a:rPr lang="en-US" altLang="zh-CN" sz="600" dirty="0" smtClean="0">
                <a:solidFill>
                  <a:srgbClr val="FF0000"/>
                </a:solidFill>
              </a:rPr>
              <a:t>0</a:t>
            </a:r>
            <a:endParaRPr lang="zh-CN" altLang="en-US" sz="6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8498" y="3544652"/>
            <a:ext cx="9001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600" dirty="0" smtClean="0">
                <a:solidFill>
                  <a:srgbClr val="FF0000"/>
                </a:solidFill>
              </a:rPr>
              <a:t>接收到解锁命令</a:t>
            </a:r>
            <a:endParaRPr lang="zh-CN" altLang="en-US" sz="600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72494" y="4120716"/>
            <a:ext cx="90010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600" dirty="0" smtClean="0">
                <a:solidFill>
                  <a:srgbClr val="FF0000"/>
                </a:solidFill>
              </a:rPr>
              <a:t>发送解锁状态反馈</a:t>
            </a:r>
            <a:endParaRPr lang="zh-CN" altLang="en-US" sz="600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36790" y="3112604"/>
            <a:ext cx="9001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600" dirty="0">
                <a:solidFill>
                  <a:srgbClr val="FF0000"/>
                </a:solidFill>
              </a:rPr>
              <a:t>接</a:t>
            </a:r>
            <a:r>
              <a:rPr lang="zh-CN" altLang="en-US" sz="600" dirty="0" smtClean="0">
                <a:solidFill>
                  <a:srgbClr val="FF0000"/>
                </a:solidFill>
              </a:rPr>
              <a:t>收枪锁位置</a:t>
            </a:r>
            <a:r>
              <a:rPr lang="zh-CN" altLang="en-US" sz="600" dirty="0" smtClean="0">
                <a:solidFill>
                  <a:srgbClr val="FF0000"/>
                </a:solidFill>
              </a:rPr>
              <a:t>状态反馈为</a:t>
            </a:r>
            <a:r>
              <a:rPr lang="en-US" altLang="zh-CN" sz="600" dirty="0" smtClean="0">
                <a:solidFill>
                  <a:srgbClr val="FF0000"/>
                </a:solidFill>
              </a:rPr>
              <a:t>1</a:t>
            </a:r>
            <a:r>
              <a:rPr lang="zh-CN" altLang="en-US" sz="600" dirty="0" smtClean="0">
                <a:solidFill>
                  <a:srgbClr val="FF0000"/>
                </a:solidFill>
              </a:rPr>
              <a:t>或其他超时故障等进入故障状态</a:t>
            </a:r>
            <a:endParaRPr lang="zh-CN" altLang="en-US" sz="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4459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985062" y="1528428"/>
            <a:ext cx="1548458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故障状态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27" y="808348"/>
            <a:ext cx="6480720" cy="37444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2674" y="3184612"/>
            <a:ext cx="1548458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</a:t>
            </a:r>
            <a:r>
              <a:rPr lang="zh-CN" altLang="en-US" sz="1200" dirty="0" smtClean="0">
                <a:solidFill>
                  <a:srgbClr val="FF0000"/>
                </a:solidFill>
              </a:rPr>
              <a:t>障类型判定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332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/>
                <a:t>充电枪唤醒模拟信号采集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圆角矩形 29"/>
          <p:cNvSpPr/>
          <p:nvPr/>
        </p:nvSpPr>
        <p:spPr>
          <a:xfrm>
            <a:off x="216310" y="916360"/>
            <a:ext cx="2736304" cy="324036"/>
          </a:xfrm>
          <a:prstGeom prst="roundRect">
            <a:avLst>
              <a:gd name="adj" fmla="val 50000"/>
            </a:avLst>
          </a:prstGeom>
          <a:solidFill>
            <a:srgbClr val="AC283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充电枪唤醒模拟信号采集控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制要求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294" y="1420416"/>
            <a:ext cx="4104456" cy="327636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536790" y="1528428"/>
            <a:ext cx="4464496" cy="237626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294" y="880356"/>
            <a:ext cx="8964996" cy="385242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318" y="1420416"/>
            <a:ext cx="3492388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整体功能划分：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负责检测本地插枪信号状态，需在休眠时检测插枪信号有效后，唤醒网络，从休眠状态转变为唤醒状态，时间满足企标规定。唤醒后并转发充电枪相关信号给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BMS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）负责判断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A+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CC2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有效阀值，上报插枪状态、刷卡状态，与充电桩进行通信交互；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）负责整体充电流程逻辑判断，并在充电流程中维持网络（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PNC_CHG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）。 </a:t>
            </a:r>
          </a:p>
          <a:p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b) A+,cc2,cc1 3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个接口，定义为硬线唤醒源，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需要满足低功耗下对这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路接口的唤醒检测。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个唤醒源需要满足采用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个独立模拟口检测，到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MCU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的唤醒口也采用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个独立端口，以支持分别独立唤醒。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个唤醒口仅通过边沿唤醒。要求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被唤醒后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5s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后停止发送网络管理报文（从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bus sleep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Normal operation state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维持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5s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后，释放网络到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ready sleep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），后由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VCU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）维持网络。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其中一个唤醒口检测一直处于满足唤醒阀值，如果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不维持充电相关网络，且整车网络休眠，当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又检测到其他一个唤醒口满足边沿唤醒，则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需再次唤醒网络，且满足上述相同要求。 </a:t>
            </a:r>
          </a:p>
          <a:p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c) ZCU-T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唤醒源，在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NM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报文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BYTE2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中定义如下，具体参考通信矩阵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</a:p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zh-CN" altLang="en-US" sz="10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6810" y="1744452"/>
            <a:ext cx="3960440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200" dirty="0"/>
          </a:p>
          <a:p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d) 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判断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A+ 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电压值满足自身硬件唤醒条件后，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从休眠到唤醒，发送网络管理报文和应用报文。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唤醒后需要发出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A+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采集口电压值给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。如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A+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检测端口诊断故障，则上报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VD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值无效。 </a:t>
            </a:r>
          </a:p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智能网联中心提供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A+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硬件接口电路如下，当检测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A+&gt; 4.5v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唤醒满足被唤醒硬件阀值条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件</a:t>
            </a:r>
            <a:endParaRPr lang="en-US" altLang="zh-CN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e)ZCU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判断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CC1/CC2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电压值满足自身硬件唤醒条件后。 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从休眠到唤醒，发送网络管理报文和应用报文。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ZCU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唤醒后需要发出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CC2/CC1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采集口电压值值给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CCU. 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CC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检测端口诊断故障，则上报</a:t>
            </a:r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VD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值无效。 </a:t>
            </a:r>
          </a:p>
          <a:p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8603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076850" y="268288"/>
            <a:ext cx="154845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10" y="628328"/>
            <a:ext cx="4343400" cy="3838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902" y="628328"/>
            <a:ext cx="3080490" cy="1405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02" y="2608548"/>
            <a:ext cx="3308705" cy="13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090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7690235" y="216022"/>
            <a:ext cx="1410353" cy="64806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4823" rIns="0" bIns="0" rtlCol="0" anchor="t">
            <a:normAutofit/>
          </a:bodyPr>
          <a:lstStyle/>
          <a:p>
            <a:pPr defTabSz="762304">
              <a:lnSpc>
                <a:spcPts val="750"/>
              </a:lnSpc>
            </a:pPr>
            <a:endParaRPr lang="en-GB" sz="500" kern="0" dirty="0">
              <a:latin typeface="Bosch Office San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3"/>
            </p:custDataLst>
          </p:nvPr>
        </p:nvSpPr>
        <p:spPr>
          <a:xfrm>
            <a:off x="0" y="4982277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762304">
              <a:lnSpc>
                <a:spcPts val="1917"/>
              </a:lnSpc>
            </a:pPr>
            <a:endParaRPr lang="en-GB" sz="110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7147514" y="466969"/>
            <a:ext cx="790106" cy="1108338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6600" b="1" dirty="0">
                <a:solidFill>
                  <a:schemeClr val="bg1"/>
                </a:solidFill>
                <a:latin typeface="Heiti SC Medium"/>
                <a:ea typeface="Heiti SC Medium"/>
                <a:cs typeface="Heiti SC Medium"/>
              </a:rPr>
              <a:t>1</a:t>
            </a:r>
            <a:endParaRPr kumimoji="1" lang="zh-CN" altLang="en-US" sz="6600" b="1" dirty="0">
              <a:solidFill>
                <a:schemeClr val="bg1"/>
              </a:solidFill>
              <a:latin typeface="Heiti SC Medium"/>
              <a:ea typeface="Heiti SC Medium"/>
              <a:cs typeface="Heiti SC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86397" y="1479037"/>
            <a:ext cx="2117035" cy="584794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latin typeface="黑体-简 细体"/>
                <a:ea typeface="黑体-简 细体"/>
                <a:cs typeface="黑体-简 细体"/>
              </a:rPr>
              <a:t>In Driving Technology in China</a:t>
            </a:r>
          </a:p>
        </p:txBody>
      </p:sp>
      <p:pic>
        <p:nvPicPr>
          <p:cNvPr id="13" name="图片 12" descr="14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502"/>
            <a:ext cx="9145588" cy="475803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10597" y="364224"/>
            <a:ext cx="669765" cy="1139125"/>
          </a:xfrm>
          <a:prstGeom prst="rect">
            <a:avLst/>
          </a:prstGeom>
        </p:spPr>
        <p:txBody>
          <a:bodyPr wrap="none" lIns="91458" tIns="45729" rIns="91458" bIns="45729">
            <a:spAutoFit/>
          </a:bodyPr>
          <a:lstStyle/>
          <a:p>
            <a:r>
              <a:rPr lang="en-US" altLang="zh-CN" sz="6800" b="1" dirty="0">
                <a:solidFill>
                  <a:schemeClr val="bg1"/>
                </a:solidFill>
                <a:latin typeface="Arial"/>
                <a:ea typeface="黑体-简 中等"/>
                <a:cs typeface="黑体-简 细体"/>
              </a:rPr>
              <a:t>1</a:t>
            </a:r>
            <a:endParaRPr lang="zh-CN" altLang="en-US" sz="68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3851" y="1024316"/>
            <a:ext cx="571080" cy="307872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1400" dirty="0">
                <a:solidFill>
                  <a:srgbClr val="FFFFFF"/>
                </a:solidFill>
                <a:latin typeface="Arial"/>
                <a:ea typeface="黑体-简 中等"/>
              </a:rPr>
              <a:t>No.</a:t>
            </a:r>
            <a:endParaRPr kumimoji="1" lang="zh-CN" altLang="en-US" sz="1400" dirty="0">
              <a:solidFill>
                <a:srgbClr val="FFFFFF"/>
              </a:solidFill>
              <a:latin typeface="Arial"/>
              <a:ea typeface="黑体-简 中等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49928" y="1350421"/>
            <a:ext cx="2153503" cy="901037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In Driving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Technology </a:t>
            </a: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in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China</a:t>
            </a:r>
            <a:endParaRPr kumimoji="1" lang="zh-CN" altLang="en-US" sz="1600" dirty="0">
              <a:solidFill>
                <a:srgbClr val="FFFFFF"/>
              </a:solidFill>
              <a:latin typeface="Arial"/>
              <a:ea typeface="黑体-简 细体"/>
            </a:endParaRPr>
          </a:p>
        </p:txBody>
      </p:sp>
      <p:pic>
        <p:nvPicPr>
          <p:cNvPr id="20" name="Grafik 5"/>
          <p:cNvPicPr/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1021" y="5052784"/>
            <a:ext cx="9171250" cy="10725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2" name="Grafik 4"/>
          <p:cNvPicPr/>
          <p:nvPr>
            <p:custDataLst>
              <p:tags r:id="rId5"/>
            </p:custDataLst>
          </p:nvPr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4960" y="4803771"/>
            <a:ext cx="820016" cy="171551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1" y="4815209"/>
            <a:ext cx="1540561" cy="1601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79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组合 59"/>
          <p:cNvGrpSpPr/>
          <p:nvPr/>
        </p:nvGrpSpPr>
        <p:grpSpPr>
          <a:xfrm>
            <a:off x="972394" y="1492424"/>
            <a:ext cx="6660736" cy="1584176"/>
            <a:chOff x="3618690" y="1132385"/>
            <a:chExt cx="4694889" cy="1603928"/>
          </a:xfrm>
        </p:grpSpPr>
        <p:grpSp>
          <p:nvGrpSpPr>
            <p:cNvPr id="28" name="组合 49"/>
            <p:cNvGrpSpPr/>
            <p:nvPr/>
          </p:nvGrpSpPr>
          <p:grpSpPr>
            <a:xfrm>
              <a:off x="3618690" y="1132385"/>
              <a:ext cx="4694889" cy="1603928"/>
              <a:chOff x="3708700" y="1132385"/>
              <a:chExt cx="4694889" cy="1603928"/>
            </a:xfrm>
          </p:grpSpPr>
          <p:grpSp>
            <p:nvGrpSpPr>
              <p:cNvPr id="36" name="组合 46"/>
              <p:cNvGrpSpPr/>
              <p:nvPr/>
            </p:nvGrpSpPr>
            <p:grpSpPr>
              <a:xfrm>
                <a:off x="3708700" y="1132385"/>
                <a:ext cx="1877957" cy="1603928"/>
                <a:chOff x="3744704" y="1528429"/>
                <a:chExt cx="1877957" cy="1603928"/>
              </a:xfrm>
            </p:grpSpPr>
            <p:sp>
              <p:nvSpPr>
                <p:cNvPr id="42" name="圆角矩形 44"/>
                <p:cNvSpPr/>
                <p:nvPr/>
              </p:nvSpPr>
              <p:spPr>
                <a:xfrm>
                  <a:off x="3744704" y="1528429"/>
                  <a:ext cx="1877957" cy="16039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3" name="组合 38"/>
                <p:cNvGrpSpPr/>
                <p:nvPr/>
              </p:nvGrpSpPr>
              <p:grpSpPr>
                <a:xfrm>
                  <a:off x="4106784" y="1559787"/>
                  <a:ext cx="1144213" cy="1572569"/>
                  <a:chOff x="4130352" y="1547538"/>
                  <a:chExt cx="1144213" cy="1572569"/>
                </a:xfrm>
              </p:grpSpPr>
              <p:sp>
                <p:nvSpPr>
                  <p:cNvPr id="44" name="矩形 24"/>
                  <p:cNvSpPr/>
                  <p:nvPr/>
                </p:nvSpPr>
                <p:spPr>
                  <a:xfrm>
                    <a:off x="4204468" y="1547538"/>
                    <a:ext cx="912462" cy="1544736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ts val="500"/>
                      </a:spcBef>
                      <a:buFontTx/>
                      <a:buNone/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err="1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AcChrgrIntkT_DD</a:t>
                    </a:r>
                    <a:endParaRPr lang="en-US" altLang="zh-CN" sz="9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AcChrgrIntkT2_DD</a:t>
                    </a: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err="1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DcChrgrIntkT_DD</a:t>
                    </a:r>
                    <a:endParaRPr lang="en-US" altLang="zh-CN" sz="9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DcChrgrIntkT2_DD</a:t>
                    </a: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%DcChrgrPileU1_DD</a:t>
                    </a:r>
                    <a:endParaRPr lang="en-US" altLang="zh-CN" sz="9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%DcChrgrPileU2_DD</a:t>
                    </a:r>
                    <a:endParaRPr lang="zh-CN" altLang="en-US" sz="9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%DcChrgrPileU3_DD</a:t>
                    </a:r>
                    <a:endParaRPr lang="zh-CN" altLang="en-US" sz="9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  <a:buFontTx/>
                      <a:buNone/>
                    </a:pP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5" name="矩形 42"/>
                  <p:cNvSpPr/>
                  <p:nvPr/>
                </p:nvSpPr>
                <p:spPr>
                  <a:xfrm>
                    <a:off x="4130352" y="2927302"/>
                    <a:ext cx="1144213" cy="19280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800" dirty="0" smtClean="0"/>
                      <a:t>内部信号</a:t>
                    </a:r>
                    <a:r>
                      <a:rPr lang="en-US" altLang="zh-CN" sz="800" dirty="0" smtClean="0"/>
                      <a:t>(</a:t>
                    </a:r>
                    <a:r>
                      <a:rPr lang="zh-CN" altLang="en-US" sz="800" dirty="0" smtClean="0"/>
                      <a:t>温度</a:t>
                    </a:r>
                    <a:r>
                      <a:rPr lang="en-US" altLang="zh-CN" sz="800" dirty="0" smtClean="0"/>
                      <a:t>,</a:t>
                    </a:r>
                    <a:r>
                      <a:rPr lang="zh-CN" altLang="en-US" sz="800" dirty="0" smtClean="0"/>
                      <a:t>电压值</a:t>
                    </a:r>
                    <a:r>
                      <a:rPr lang="en-US" altLang="zh-CN" sz="800" dirty="0" smtClean="0"/>
                      <a:t>)</a:t>
                    </a:r>
                    <a:r>
                      <a:rPr lang="zh-CN" altLang="en-US" sz="800" dirty="0" smtClean="0"/>
                      <a:t>采</a:t>
                    </a:r>
                    <a:r>
                      <a:rPr lang="zh-CN" altLang="en-US" sz="800" dirty="0" smtClean="0"/>
                      <a:t>集诊</a:t>
                    </a:r>
                    <a:r>
                      <a:rPr lang="zh-CN" altLang="en-US" sz="800" dirty="0"/>
                      <a:t>断</a:t>
                    </a:r>
                  </a:p>
                </p:txBody>
              </p:sp>
            </p:grpSp>
          </p:grpSp>
          <p:grpSp>
            <p:nvGrpSpPr>
              <p:cNvPr id="37" name="组合 47"/>
              <p:cNvGrpSpPr/>
              <p:nvPr/>
            </p:nvGrpSpPr>
            <p:grpSpPr>
              <a:xfrm>
                <a:off x="6069296" y="1460461"/>
                <a:ext cx="2334293" cy="1233520"/>
                <a:chOff x="6417777" y="1601573"/>
                <a:chExt cx="2334293" cy="1233520"/>
              </a:xfrm>
            </p:grpSpPr>
            <p:sp>
              <p:nvSpPr>
                <p:cNvPr id="38" name="圆角矩形 45"/>
                <p:cNvSpPr/>
                <p:nvPr/>
              </p:nvSpPr>
              <p:spPr>
                <a:xfrm>
                  <a:off x="6696472" y="1601573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9" name="组合 39"/>
                <p:cNvGrpSpPr/>
                <p:nvPr/>
              </p:nvGrpSpPr>
              <p:grpSpPr>
                <a:xfrm>
                  <a:off x="6417777" y="1837945"/>
                  <a:ext cx="2334293" cy="997148"/>
                  <a:chOff x="6200440" y="2080628"/>
                  <a:chExt cx="2334293" cy="997148"/>
                </a:xfrm>
              </p:grpSpPr>
              <p:sp>
                <p:nvSpPr>
                  <p:cNvPr id="40" name="矩形 25"/>
                  <p:cNvSpPr/>
                  <p:nvPr/>
                </p:nvSpPr>
                <p:spPr>
                  <a:xfrm>
                    <a:off x="6200440" y="2080628"/>
                    <a:ext cx="233429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ChrgMngt_ComCnvTx_T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" name="矩形 43"/>
                  <p:cNvSpPr/>
                  <p:nvPr/>
                </p:nvSpPr>
                <p:spPr>
                  <a:xfrm>
                    <a:off x="6800510" y="2828485"/>
                    <a:ext cx="1214861" cy="2492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内</a:t>
                    </a:r>
                    <a:r>
                      <a:rPr lang="zh-CN" altLang="en-US" sz="1000" dirty="0" smtClean="0"/>
                      <a:t>部信号值</a:t>
                    </a:r>
                    <a:r>
                      <a:rPr lang="zh-CN" altLang="en-US" sz="1000" dirty="0" smtClean="0"/>
                      <a:t>及</a:t>
                    </a:r>
                    <a:r>
                      <a:rPr lang="zh-CN" altLang="en-US" sz="1000" dirty="0" smtClean="0"/>
                      <a:t>故</a:t>
                    </a:r>
                    <a:r>
                      <a:rPr lang="zh-CN" altLang="en-US" sz="1000" dirty="0" smtClean="0"/>
                      <a:t>障诊断反</a:t>
                    </a:r>
                    <a:r>
                      <a:rPr lang="zh-CN" altLang="en-US" sz="1000" dirty="0" smtClean="0"/>
                      <a:t>馈</a:t>
                    </a:r>
                    <a:endParaRPr lang="zh-CN" altLang="en-US" sz="1000" dirty="0"/>
                  </a:p>
                </p:txBody>
              </p:sp>
            </p:grpSp>
          </p:grpSp>
        </p:grpSp>
        <p:cxnSp>
          <p:nvCxnSpPr>
            <p:cNvPr id="31" name="直接箭头连接符 58"/>
            <p:cNvCxnSpPr>
              <a:stCxn id="42" idx="3"/>
              <a:endCxn id="38" idx="1"/>
            </p:cNvCxnSpPr>
            <p:nvPr/>
          </p:nvCxnSpPr>
          <p:spPr>
            <a:xfrm>
              <a:off x="5496647" y="1934349"/>
              <a:ext cx="761334" cy="12167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63453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843646"/>
              </p:ext>
            </p:extLst>
          </p:nvPr>
        </p:nvGraphicFramePr>
        <p:xfrm>
          <a:off x="1764482" y="664332"/>
          <a:ext cx="5868652" cy="4065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164"/>
                <a:gridCol w="1603815"/>
                <a:gridCol w="1973673"/>
              </a:tblGrid>
              <a:tr h="373052"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信号名称</a:t>
                      </a:r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信号描述</a:t>
                      </a:r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信号值定义</a:t>
                      </a:r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373052">
                <a:tc>
                  <a:txBody>
                    <a:bodyPr/>
                    <a:lstStyle/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ACChgL1Temp 	</a:t>
                      </a:r>
                    </a:p>
                    <a:p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交流充电枪</a:t>
                      </a:r>
                      <a:r>
                        <a:rPr lang="en-US" altLang="zh-CN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L1</a:t>
                      </a:r>
                      <a:r>
                        <a:rPr lang="zh-CN" altLang="en-US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端子温度</a:t>
                      </a:r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Linear: -resolution: 0.1 </a:t>
                      </a:r>
                      <a:r>
                        <a:rPr lang="en-US" altLang="zh-CN" sz="900" dirty="0" err="1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degC</a:t>
                      </a:r>
                      <a:r>
                        <a:rPr lang="en-US" altLang="zh-CN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per bit -offset:-40</a:t>
                      </a:r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373052">
                <a:tc>
                  <a:txBody>
                    <a:bodyPr/>
                    <a:lstStyle/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u="none" strike="noStrike" kern="1200" baseline="0" dirty="0" err="1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ACChgNTemp</a:t>
                      </a: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 	</a:t>
                      </a:r>
                    </a:p>
                    <a:p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交流充电枪</a:t>
                      </a:r>
                      <a:r>
                        <a:rPr lang="en-US" altLang="zh-CN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zh-CN" altLang="en-US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端子温度</a:t>
                      </a:r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Linear: -resolution: 0.1degC per bit -offset:-40</a:t>
                      </a:r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512946">
                <a:tc>
                  <a:txBody>
                    <a:bodyPr/>
                    <a:lstStyle/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DCChgDC2Temp 	</a:t>
                      </a:r>
                    </a:p>
                    <a:p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直流充电枪</a:t>
                      </a: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DC- </a:t>
                      </a:r>
                      <a:r>
                        <a:rPr lang="zh-CN" altLang="en-US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端子温度 	</a:t>
                      </a:r>
                    </a:p>
                    <a:p>
                      <a:endParaRPr lang="zh-CN" altLang="en-US" sz="900" b="0" i="0" u="none" strike="noStrike" kern="1200" baseline="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Linear: -resolution: 0.1degC per bit -offset:-40</a:t>
                      </a:r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512946">
                <a:tc>
                  <a:txBody>
                    <a:bodyPr/>
                    <a:lstStyle/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DCChgDC1Temp 	</a:t>
                      </a:r>
                    </a:p>
                    <a:p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直流充电枪</a:t>
                      </a: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DC+ </a:t>
                      </a:r>
                      <a:r>
                        <a:rPr lang="zh-CN" altLang="en-US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端子温度</a:t>
                      </a: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	</a:t>
                      </a:r>
                    </a:p>
                    <a:p>
                      <a:endParaRPr lang="zh-CN" altLang="en-US" sz="900" b="0" i="0" u="none" strike="noStrike" kern="1200" baseline="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Linear: -resolution: 0.1degC per bit -offset:-40</a:t>
                      </a:r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  <a:tr h="512946">
                <a:tc>
                  <a:txBody>
                    <a:bodyPr/>
                    <a:lstStyle/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DCchgpileA1volt 	</a:t>
                      </a:r>
                    </a:p>
                    <a:p>
                      <a:endParaRPr lang="zh-CN" altLang="en-US" sz="900" b="0" i="0" u="none" strike="noStrike" kern="1200" baseline="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直流充电桩</a:t>
                      </a: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A+</a:t>
                      </a:r>
                      <a:r>
                        <a:rPr lang="zh-CN" altLang="en-US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电压值 	</a:t>
                      </a:r>
                    </a:p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b="0" i="0" u="none" strike="noStrike" kern="1200" baseline="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Linear: </a:t>
                      </a:r>
                    </a:p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-resolution: 0.1 v per bit </a:t>
                      </a:r>
                    </a:p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-offset:0 </a:t>
                      </a:r>
                    </a:p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0x1FF=Signal not available </a:t>
                      </a:r>
                    </a:p>
                  </a:txBody>
                  <a:tcPr/>
                </a:tc>
              </a:tr>
              <a:tr h="512946">
                <a:tc>
                  <a:txBody>
                    <a:bodyPr/>
                    <a:lstStyle/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DCchgpileCC2volt 	</a:t>
                      </a:r>
                    </a:p>
                    <a:p>
                      <a:endParaRPr lang="zh-CN" altLang="en-US" sz="900" b="0" i="0" u="none" strike="noStrike" kern="1200" baseline="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直流充电桩</a:t>
                      </a: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CC2</a:t>
                      </a:r>
                      <a:r>
                        <a:rPr lang="zh-CN" altLang="en-US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值</a:t>
                      </a:r>
                      <a:endParaRPr lang="en-US" altLang="zh-CN" sz="900" b="0" i="0" u="none" strike="noStrike" kern="1200" baseline="0" dirty="0" smtClean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b="0" i="0" u="none" strike="noStrike" kern="1200" baseline="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Linear: </a:t>
                      </a:r>
                    </a:p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-resolution: 0.1 v per bit </a:t>
                      </a:r>
                    </a:p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-offset:0 </a:t>
                      </a:r>
                    </a:p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0x1FF=Signal not available </a:t>
                      </a:r>
                    </a:p>
                  </a:txBody>
                  <a:tcPr/>
                </a:tc>
              </a:tr>
              <a:tr h="512946"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DCchgpileCC1volt</a:t>
                      </a:r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616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直流充电桩</a:t>
                      </a:r>
                      <a:r>
                        <a:rPr lang="en-US" altLang="zh-CN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CC1</a:t>
                      </a:r>
                      <a:r>
                        <a:rPr lang="zh-CN" altLang="en-US" sz="900" b="0" i="0" u="none" strike="noStrike" kern="1200" baseline="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值</a:t>
                      </a:r>
                      <a:endParaRPr lang="en-US" altLang="zh-CN" sz="900" b="0" i="0" u="none" strike="noStrike" kern="1200" baseline="0" dirty="0" smtClean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Linear: </a:t>
                      </a:r>
                    </a:p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-resolution: 0.1 v per bit </a:t>
                      </a:r>
                    </a:p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-offset:0 </a:t>
                      </a:r>
                    </a:p>
                    <a:p>
                      <a:pPr marL="0" algn="l" defTabSz="761687" rtl="0" eaLnBrk="1" latinLnBrk="0" hangingPunct="1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0x1FF=Signal not available </a:t>
                      </a:r>
                      <a:endParaRPr lang="zh-CN" altLang="en-US" sz="9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2374" y="916360"/>
            <a:ext cx="93610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输出信号</a:t>
            </a:r>
            <a:r>
              <a:rPr lang="en-US" altLang="zh-CN" sz="1200" dirty="0" smtClean="0">
                <a:solidFill>
                  <a:srgbClr val="FF0000"/>
                </a:solidFill>
              </a:rPr>
              <a:t>: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344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组合 64"/>
          <p:cNvGrpSpPr/>
          <p:nvPr/>
        </p:nvGrpSpPr>
        <p:grpSpPr>
          <a:xfrm>
            <a:off x="864382" y="1996480"/>
            <a:ext cx="6732748" cy="360040"/>
            <a:chOff x="1206420" y="3184612"/>
            <a:chExt cx="6732748" cy="360040"/>
          </a:xfrm>
        </p:grpSpPr>
        <p:sp>
          <p:nvSpPr>
            <p:cNvPr id="25" name="圆角矩形 6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6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27" name="直接连接符 6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6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63"/>
          <p:cNvGrpSpPr/>
          <p:nvPr/>
        </p:nvGrpSpPr>
        <p:grpSpPr>
          <a:xfrm>
            <a:off x="864382" y="3184612"/>
            <a:ext cx="6732748" cy="360040"/>
            <a:chOff x="1206420" y="3184612"/>
            <a:chExt cx="6732748" cy="360040"/>
          </a:xfrm>
        </p:grpSpPr>
        <p:sp>
          <p:nvSpPr>
            <p:cNvPr id="30" name="圆角矩形 58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62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40" name="直接连接符 13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61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组合 59"/>
          <p:cNvGrpSpPr/>
          <p:nvPr/>
        </p:nvGrpSpPr>
        <p:grpSpPr>
          <a:xfrm>
            <a:off x="972394" y="484312"/>
            <a:ext cx="6660736" cy="1620180"/>
            <a:chOff x="3618690" y="1132385"/>
            <a:chExt cx="4694889" cy="1640381"/>
          </a:xfrm>
        </p:grpSpPr>
        <p:grpSp>
          <p:nvGrpSpPr>
            <p:cNvPr id="43" name="组合 49"/>
            <p:cNvGrpSpPr/>
            <p:nvPr/>
          </p:nvGrpSpPr>
          <p:grpSpPr>
            <a:xfrm>
              <a:off x="3618690" y="1132385"/>
              <a:ext cx="4694889" cy="1640381"/>
              <a:chOff x="3708700" y="1132385"/>
              <a:chExt cx="4694889" cy="1640381"/>
            </a:xfrm>
          </p:grpSpPr>
          <p:grpSp>
            <p:nvGrpSpPr>
              <p:cNvPr id="45" name="组合 46"/>
              <p:cNvGrpSpPr/>
              <p:nvPr/>
            </p:nvGrpSpPr>
            <p:grpSpPr>
              <a:xfrm>
                <a:off x="3708700" y="1132385"/>
                <a:ext cx="1827201" cy="1640381"/>
                <a:chOff x="3744704" y="1528429"/>
                <a:chExt cx="1827201" cy="1640381"/>
              </a:xfrm>
            </p:grpSpPr>
            <p:sp>
              <p:nvSpPr>
                <p:cNvPr id="51" name="圆角矩形 44"/>
                <p:cNvSpPr/>
                <p:nvPr/>
              </p:nvSpPr>
              <p:spPr>
                <a:xfrm>
                  <a:off x="3744704" y="1528429"/>
                  <a:ext cx="1827201" cy="1640381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2" name="组合 38"/>
                <p:cNvGrpSpPr/>
                <p:nvPr/>
              </p:nvGrpSpPr>
              <p:grpSpPr>
                <a:xfrm>
                  <a:off x="4106784" y="1559787"/>
                  <a:ext cx="1144213" cy="1572569"/>
                  <a:chOff x="4130352" y="1547538"/>
                  <a:chExt cx="1144213" cy="1572569"/>
                </a:xfrm>
              </p:grpSpPr>
              <p:sp>
                <p:nvSpPr>
                  <p:cNvPr id="53" name="矩形 24"/>
                  <p:cNvSpPr/>
                  <p:nvPr/>
                </p:nvSpPr>
                <p:spPr>
                  <a:xfrm>
                    <a:off x="4204468" y="1547538"/>
                    <a:ext cx="912462" cy="1544736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ts val="500"/>
                      </a:spcBef>
                      <a:buFontTx/>
                      <a:buNone/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err="1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AcChrgrIntkT_DD</a:t>
                    </a:r>
                    <a:endParaRPr lang="en-US" altLang="zh-CN" sz="9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AcChrgrIntkT2_DD</a:t>
                    </a: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err="1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DcChrgrIntkT_DD</a:t>
                    </a:r>
                    <a:endParaRPr lang="en-US" altLang="zh-CN" sz="9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DcChrgrIntkT2_DD</a:t>
                    </a: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%DcChrgrPileU1_DD</a:t>
                    </a:r>
                    <a:endParaRPr lang="en-US" altLang="zh-CN" sz="9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%DcChrgrPileU2_DD</a:t>
                    </a:r>
                    <a:endParaRPr lang="zh-CN" altLang="en-US" sz="9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%DcChrgrPileU3_DD</a:t>
                    </a:r>
                    <a:endParaRPr lang="zh-CN" altLang="en-US" sz="9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  <a:buFontTx/>
                      <a:buNone/>
                    </a:pP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" name="矩形 42"/>
                  <p:cNvSpPr/>
                  <p:nvPr/>
                </p:nvSpPr>
                <p:spPr>
                  <a:xfrm>
                    <a:off x="4130352" y="2927302"/>
                    <a:ext cx="1144213" cy="19280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800" dirty="0" smtClean="0"/>
                      <a:t>内部信号</a:t>
                    </a:r>
                    <a:r>
                      <a:rPr lang="en-US" altLang="zh-CN" sz="800" dirty="0" smtClean="0"/>
                      <a:t>(</a:t>
                    </a:r>
                    <a:r>
                      <a:rPr lang="zh-CN" altLang="en-US" sz="800" dirty="0" smtClean="0"/>
                      <a:t>温度</a:t>
                    </a:r>
                    <a:r>
                      <a:rPr lang="en-US" altLang="zh-CN" sz="800" dirty="0" smtClean="0"/>
                      <a:t>,</a:t>
                    </a:r>
                    <a:r>
                      <a:rPr lang="zh-CN" altLang="en-US" sz="800" dirty="0" smtClean="0"/>
                      <a:t>电压值</a:t>
                    </a:r>
                    <a:r>
                      <a:rPr lang="en-US" altLang="zh-CN" sz="800" dirty="0" smtClean="0"/>
                      <a:t>)</a:t>
                    </a:r>
                    <a:r>
                      <a:rPr lang="zh-CN" altLang="en-US" sz="800" dirty="0" smtClean="0"/>
                      <a:t>采</a:t>
                    </a:r>
                    <a:r>
                      <a:rPr lang="zh-CN" altLang="en-US" sz="800" dirty="0" smtClean="0"/>
                      <a:t>集诊</a:t>
                    </a:r>
                    <a:r>
                      <a:rPr lang="zh-CN" altLang="en-US" sz="800" dirty="0"/>
                      <a:t>断</a:t>
                    </a:r>
                  </a:p>
                </p:txBody>
              </p:sp>
            </p:grpSp>
          </p:grpSp>
          <p:grpSp>
            <p:nvGrpSpPr>
              <p:cNvPr id="46" name="组合 47"/>
              <p:cNvGrpSpPr/>
              <p:nvPr/>
            </p:nvGrpSpPr>
            <p:grpSpPr>
              <a:xfrm>
                <a:off x="6069296" y="1460461"/>
                <a:ext cx="2334293" cy="1233520"/>
                <a:chOff x="6417777" y="1601573"/>
                <a:chExt cx="2334293" cy="1233520"/>
              </a:xfrm>
            </p:grpSpPr>
            <p:sp>
              <p:nvSpPr>
                <p:cNvPr id="47" name="圆角矩形 45"/>
                <p:cNvSpPr/>
                <p:nvPr/>
              </p:nvSpPr>
              <p:spPr>
                <a:xfrm>
                  <a:off x="6721850" y="1601573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组合 39"/>
                <p:cNvGrpSpPr/>
                <p:nvPr/>
              </p:nvGrpSpPr>
              <p:grpSpPr>
                <a:xfrm>
                  <a:off x="6417777" y="1837945"/>
                  <a:ext cx="2334293" cy="997148"/>
                  <a:chOff x="6200440" y="2080628"/>
                  <a:chExt cx="2334293" cy="997148"/>
                </a:xfrm>
              </p:grpSpPr>
              <p:sp>
                <p:nvSpPr>
                  <p:cNvPr id="49" name="矩形 25"/>
                  <p:cNvSpPr/>
                  <p:nvPr/>
                </p:nvSpPr>
                <p:spPr>
                  <a:xfrm>
                    <a:off x="6200440" y="2080628"/>
                    <a:ext cx="233429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ChrgMngt_ComCnvTx_T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" name="矩形 43"/>
                  <p:cNvSpPr/>
                  <p:nvPr/>
                </p:nvSpPr>
                <p:spPr>
                  <a:xfrm>
                    <a:off x="6800509" y="2828485"/>
                    <a:ext cx="1214861" cy="2492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内</a:t>
                    </a:r>
                    <a:r>
                      <a:rPr lang="zh-CN" altLang="en-US" sz="1000" dirty="0" smtClean="0"/>
                      <a:t>部信号值</a:t>
                    </a:r>
                    <a:r>
                      <a:rPr lang="zh-CN" altLang="en-US" sz="1000" dirty="0" smtClean="0"/>
                      <a:t>及</a:t>
                    </a:r>
                    <a:r>
                      <a:rPr lang="zh-CN" altLang="en-US" sz="1000" dirty="0" smtClean="0"/>
                      <a:t>故</a:t>
                    </a:r>
                    <a:r>
                      <a:rPr lang="zh-CN" altLang="en-US" sz="1000" dirty="0" smtClean="0"/>
                      <a:t>障诊断反馈</a:t>
                    </a:r>
                    <a:endParaRPr lang="zh-CN" altLang="en-US" sz="1000" dirty="0"/>
                  </a:p>
                </p:txBody>
              </p:sp>
            </p:grpSp>
          </p:grpSp>
        </p:grpSp>
        <p:cxnSp>
          <p:nvCxnSpPr>
            <p:cNvPr id="44" name="直接箭头连接符 58"/>
            <p:cNvCxnSpPr>
              <a:stCxn id="51" idx="3"/>
              <a:endCxn id="47" idx="1"/>
            </p:cNvCxnSpPr>
            <p:nvPr/>
          </p:nvCxnSpPr>
          <p:spPr>
            <a:xfrm flipV="1">
              <a:off x="5445891" y="1946516"/>
              <a:ext cx="837468" cy="606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329792"/>
              </p:ext>
            </p:extLst>
          </p:nvPr>
        </p:nvGraphicFramePr>
        <p:xfrm>
          <a:off x="612354" y="4300736"/>
          <a:ext cx="9445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" name="Packager Shell Object" showAsIcon="1" r:id="rId3" imgW="944280" imgH="313200" progId="Package">
                  <p:embed/>
                </p:oleObj>
              </mc:Choice>
              <mc:Fallback>
                <p:oleObj name="Packager Shell Object" showAsIcon="1" r:id="rId3" imgW="9442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354" y="4300736"/>
                        <a:ext cx="9445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56604"/>
              </p:ext>
            </p:extLst>
          </p:nvPr>
        </p:nvGraphicFramePr>
        <p:xfrm>
          <a:off x="2448558" y="3580656"/>
          <a:ext cx="903288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" name="Packager Shell Object" showAsIcon="1" r:id="rId5" imgW="903960" imgH="313200" progId="Package">
                  <p:embed/>
                </p:oleObj>
              </mc:Choice>
              <mc:Fallback>
                <p:oleObj name="Packager Shell Object" showAsIcon="1" r:id="rId5" imgW="90396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8558" y="3580656"/>
                        <a:ext cx="903288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639622"/>
              </p:ext>
            </p:extLst>
          </p:nvPr>
        </p:nvGraphicFramePr>
        <p:xfrm>
          <a:off x="2448558" y="3904692"/>
          <a:ext cx="9445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" name="Packager Shell Object" showAsIcon="1" r:id="rId7" imgW="944280" imgH="313200" progId="Package">
                  <p:embed/>
                </p:oleObj>
              </mc:Choice>
              <mc:Fallback>
                <p:oleObj name="Packager Shell Object" showAsIcon="1" r:id="rId7" imgW="9442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48558" y="3904692"/>
                        <a:ext cx="9445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783027"/>
              </p:ext>
            </p:extLst>
          </p:nvPr>
        </p:nvGraphicFramePr>
        <p:xfrm>
          <a:off x="1620466" y="3544652"/>
          <a:ext cx="903288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9" name="Packager Shell Object" showAsIcon="1" r:id="rId9" imgW="903960" imgH="313200" progId="Package">
                  <p:embed/>
                </p:oleObj>
              </mc:Choice>
              <mc:Fallback>
                <p:oleObj name="Packager Shell Object" showAsIcon="1" r:id="rId9" imgW="90396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20466" y="3544652"/>
                        <a:ext cx="903288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240694"/>
              </p:ext>
            </p:extLst>
          </p:nvPr>
        </p:nvGraphicFramePr>
        <p:xfrm>
          <a:off x="1620466" y="3868688"/>
          <a:ext cx="9445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0" name="Packager Shell Object" showAsIcon="1" r:id="rId11" imgW="944280" imgH="313200" progId="Package">
                  <p:embed/>
                </p:oleObj>
              </mc:Choice>
              <mc:Fallback>
                <p:oleObj name="Packager Shell Object" showAsIcon="1" r:id="rId11" imgW="9442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20466" y="3868688"/>
                        <a:ext cx="9445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174126"/>
              </p:ext>
            </p:extLst>
          </p:nvPr>
        </p:nvGraphicFramePr>
        <p:xfrm>
          <a:off x="612354" y="3544652"/>
          <a:ext cx="9445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" name="Packager Shell Object" showAsIcon="1" r:id="rId13" imgW="944280" imgH="313200" progId="Package">
                  <p:embed/>
                </p:oleObj>
              </mc:Choice>
              <mc:Fallback>
                <p:oleObj name="Packager Shell Object" showAsIcon="1" r:id="rId13" imgW="9442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2354" y="3544652"/>
                        <a:ext cx="9445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809424"/>
              </p:ext>
            </p:extLst>
          </p:nvPr>
        </p:nvGraphicFramePr>
        <p:xfrm>
          <a:off x="612354" y="3904692"/>
          <a:ext cx="9445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" name="Packager Shell Object" showAsIcon="1" r:id="rId15" imgW="944280" imgH="313200" progId="Package">
                  <p:embed/>
                </p:oleObj>
              </mc:Choice>
              <mc:Fallback>
                <p:oleObj name="Packager Shell Object" showAsIcon="1" r:id="rId15" imgW="9442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2354" y="3904692"/>
                        <a:ext cx="9445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97801"/>
              </p:ext>
            </p:extLst>
          </p:nvPr>
        </p:nvGraphicFramePr>
        <p:xfrm>
          <a:off x="5688918" y="3688668"/>
          <a:ext cx="1504490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" name="Packager Shell Object" showAsIcon="1" r:id="rId17" imgW="1089360" imgH="313200" progId="Package">
                  <p:embed/>
                </p:oleObj>
              </mc:Choice>
              <mc:Fallback>
                <p:oleObj name="Packager Shell Object" showAsIcon="1" r:id="rId17" imgW="108936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688918" y="3688668"/>
                        <a:ext cx="1504490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54426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64"/>
          <p:cNvGrpSpPr/>
          <p:nvPr/>
        </p:nvGrpSpPr>
        <p:grpSpPr>
          <a:xfrm>
            <a:off x="936390" y="1816460"/>
            <a:ext cx="6732748" cy="360040"/>
            <a:chOff x="1206420" y="3184612"/>
            <a:chExt cx="6732748" cy="360040"/>
          </a:xfrm>
        </p:grpSpPr>
        <p:sp>
          <p:nvSpPr>
            <p:cNvPr id="12" name="圆角矩形 65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66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4" name="直接连接符 67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68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63"/>
          <p:cNvGrpSpPr/>
          <p:nvPr/>
        </p:nvGrpSpPr>
        <p:grpSpPr>
          <a:xfrm>
            <a:off x="936390" y="3004592"/>
            <a:ext cx="6732748" cy="360040"/>
            <a:chOff x="1206420" y="3184612"/>
            <a:chExt cx="6732748" cy="360040"/>
          </a:xfrm>
        </p:grpSpPr>
        <p:sp>
          <p:nvSpPr>
            <p:cNvPr id="17" name="圆角矩形 58"/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62"/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9" name="直接连接符 13"/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61"/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858307"/>
              </p:ext>
            </p:extLst>
          </p:nvPr>
        </p:nvGraphicFramePr>
        <p:xfrm>
          <a:off x="5580906" y="3652664"/>
          <a:ext cx="1570467" cy="468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Packager Shell Object" showAsIcon="1" r:id="rId3" imgW="1048680" imgH="313200" progId="Package">
                  <p:embed/>
                </p:oleObj>
              </mc:Choice>
              <mc:Fallback>
                <p:oleObj name="Packager Shell Object" showAsIcon="1" r:id="rId3" imgW="104868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0906" y="3652664"/>
                        <a:ext cx="1570467" cy="468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组合 59"/>
          <p:cNvGrpSpPr/>
          <p:nvPr/>
        </p:nvGrpSpPr>
        <p:grpSpPr>
          <a:xfrm>
            <a:off x="972394" y="412304"/>
            <a:ext cx="6660736" cy="1584175"/>
            <a:chOff x="3618690" y="1132385"/>
            <a:chExt cx="4694889" cy="1603927"/>
          </a:xfrm>
        </p:grpSpPr>
        <p:grpSp>
          <p:nvGrpSpPr>
            <p:cNvPr id="44" name="组合 49"/>
            <p:cNvGrpSpPr/>
            <p:nvPr/>
          </p:nvGrpSpPr>
          <p:grpSpPr>
            <a:xfrm>
              <a:off x="3618690" y="1132385"/>
              <a:ext cx="4694889" cy="1603927"/>
              <a:chOff x="3708700" y="1132385"/>
              <a:chExt cx="4694889" cy="1603927"/>
            </a:xfrm>
          </p:grpSpPr>
          <p:grpSp>
            <p:nvGrpSpPr>
              <p:cNvPr id="46" name="组合 46"/>
              <p:cNvGrpSpPr/>
              <p:nvPr/>
            </p:nvGrpSpPr>
            <p:grpSpPr>
              <a:xfrm>
                <a:off x="3708700" y="1132385"/>
                <a:ext cx="1852579" cy="1603927"/>
                <a:chOff x="3744704" y="1528429"/>
                <a:chExt cx="1852579" cy="1603927"/>
              </a:xfrm>
            </p:grpSpPr>
            <p:sp>
              <p:nvSpPr>
                <p:cNvPr id="52" name="圆角矩形 44"/>
                <p:cNvSpPr/>
                <p:nvPr/>
              </p:nvSpPr>
              <p:spPr>
                <a:xfrm>
                  <a:off x="3744704" y="1528429"/>
                  <a:ext cx="1852579" cy="145811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3" name="组合 38"/>
                <p:cNvGrpSpPr/>
                <p:nvPr/>
              </p:nvGrpSpPr>
              <p:grpSpPr>
                <a:xfrm>
                  <a:off x="4106784" y="1559787"/>
                  <a:ext cx="1144213" cy="1572569"/>
                  <a:chOff x="4130352" y="1547538"/>
                  <a:chExt cx="1144213" cy="1572569"/>
                </a:xfrm>
              </p:grpSpPr>
              <p:sp>
                <p:nvSpPr>
                  <p:cNvPr id="54" name="矩形 24"/>
                  <p:cNvSpPr/>
                  <p:nvPr/>
                </p:nvSpPr>
                <p:spPr>
                  <a:xfrm>
                    <a:off x="4204468" y="1547538"/>
                    <a:ext cx="912462" cy="1544736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ts val="500"/>
                      </a:spcBef>
                      <a:buFontTx/>
                      <a:buNone/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err="1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AcChrgrIntkT_DD</a:t>
                    </a:r>
                    <a:endParaRPr lang="en-US" altLang="zh-CN" sz="9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AcChrgrIntkT2_DD</a:t>
                    </a: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err="1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DcChrgrIntkT_DD</a:t>
                    </a:r>
                    <a:endParaRPr lang="en-US" altLang="zh-CN" sz="9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900" dirty="0" smtClean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DcChrgrIntkT2_DD</a:t>
                    </a: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%DcChrgrPileU1_DD</a:t>
                    </a:r>
                    <a:endParaRPr lang="en-US" altLang="zh-CN" sz="900" dirty="0" smtClean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%DcChrgrPileU2_DD</a:t>
                    </a:r>
                    <a:endParaRPr lang="zh-CN" altLang="en-US" sz="9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</a:pPr>
                    <a:r>
                      <a:rPr lang="en-US" altLang="zh-CN" sz="9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%DcChrgrPileU3_DD</a:t>
                    </a:r>
                    <a:endParaRPr lang="zh-CN" altLang="en-US" sz="9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500"/>
                      </a:spcBef>
                      <a:buFontTx/>
                      <a:buNone/>
                    </a:pP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" name="矩形 42"/>
                  <p:cNvSpPr/>
                  <p:nvPr/>
                </p:nvSpPr>
                <p:spPr>
                  <a:xfrm>
                    <a:off x="4130352" y="2927302"/>
                    <a:ext cx="1144213" cy="19280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800" dirty="0" smtClean="0"/>
                      <a:t>内部信号</a:t>
                    </a:r>
                    <a:r>
                      <a:rPr lang="en-US" altLang="zh-CN" sz="800" dirty="0" smtClean="0"/>
                      <a:t>(</a:t>
                    </a:r>
                    <a:r>
                      <a:rPr lang="zh-CN" altLang="en-US" sz="800" dirty="0" smtClean="0"/>
                      <a:t>温度</a:t>
                    </a:r>
                    <a:r>
                      <a:rPr lang="en-US" altLang="zh-CN" sz="800" dirty="0" smtClean="0"/>
                      <a:t>,</a:t>
                    </a:r>
                    <a:r>
                      <a:rPr lang="zh-CN" altLang="en-US" sz="800" dirty="0" smtClean="0"/>
                      <a:t>电压值</a:t>
                    </a:r>
                    <a:r>
                      <a:rPr lang="en-US" altLang="zh-CN" sz="800" dirty="0" smtClean="0"/>
                      <a:t>)</a:t>
                    </a:r>
                    <a:r>
                      <a:rPr lang="zh-CN" altLang="en-US" sz="800" dirty="0" smtClean="0"/>
                      <a:t>采</a:t>
                    </a:r>
                    <a:r>
                      <a:rPr lang="zh-CN" altLang="en-US" sz="800" dirty="0" smtClean="0"/>
                      <a:t>集诊</a:t>
                    </a:r>
                    <a:r>
                      <a:rPr lang="zh-CN" altLang="en-US" sz="800" dirty="0"/>
                      <a:t>断</a:t>
                    </a:r>
                  </a:p>
                </p:txBody>
              </p:sp>
            </p:grpSp>
          </p:grpSp>
          <p:grpSp>
            <p:nvGrpSpPr>
              <p:cNvPr id="47" name="组合 47"/>
              <p:cNvGrpSpPr/>
              <p:nvPr/>
            </p:nvGrpSpPr>
            <p:grpSpPr>
              <a:xfrm>
                <a:off x="6069296" y="1351102"/>
                <a:ext cx="2334293" cy="1190829"/>
                <a:chOff x="6417777" y="1492214"/>
                <a:chExt cx="2334293" cy="1190829"/>
              </a:xfrm>
            </p:grpSpPr>
            <p:sp>
              <p:nvSpPr>
                <p:cNvPr id="48" name="圆角矩形 45"/>
                <p:cNvSpPr/>
                <p:nvPr/>
              </p:nvSpPr>
              <p:spPr>
                <a:xfrm>
                  <a:off x="6721850" y="1492214"/>
                  <a:ext cx="1908212" cy="972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alpha val="68000"/>
                        <a:lumMod val="80000"/>
                      </a:schemeClr>
                    </a:gs>
                    <a:gs pos="100000">
                      <a:srgbClr val="D6D6D6">
                        <a:alpha val="68000"/>
                      </a:srgbClr>
                    </a:gs>
                    <a:gs pos="50000">
                      <a:srgbClr val="E2E2E2"/>
                    </a:gs>
                  </a:gsLst>
                  <a:lin ang="16200000" scaled="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9" name="组合 39"/>
                <p:cNvGrpSpPr/>
                <p:nvPr/>
              </p:nvGrpSpPr>
              <p:grpSpPr>
                <a:xfrm>
                  <a:off x="6417777" y="1837945"/>
                  <a:ext cx="2334293" cy="845098"/>
                  <a:chOff x="6200440" y="2080628"/>
                  <a:chExt cx="2334293" cy="845098"/>
                </a:xfrm>
              </p:grpSpPr>
              <p:sp>
                <p:nvSpPr>
                  <p:cNvPr id="50" name="矩形 25"/>
                  <p:cNvSpPr/>
                  <p:nvPr/>
                </p:nvSpPr>
                <p:spPr>
                  <a:xfrm>
                    <a:off x="6200440" y="2080628"/>
                    <a:ext cx="2334293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%</a:t>
                    </a:r>
                    <a:r>
                      <a:rPr lang="en-US" altLang="zh-CN" sz="1400" dirty="0" err="1">
                        <a:solidFill>
                          <a:srgbClr val="AC283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ChrgMngt_ComCnvTx_T</a:t>
                    </a:r>
                    <a:endParaRPr lang="zh-CN" altLang="en-US" sz="1400" dirty="0">
                      <a:solidFill>
                        <a:srgbClr val="AC283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" name="矩形 43"/>
                  <p:cNvSpPr/>
                  <p:nvPr/>
                </p:nvSpPr>
                <p:spPr>
                  <a:xfrm>
                    <a:off x="6808554" y="2676435"/>
                    <a:ext cx="1214861" cy="2492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000" dirty="0"/>
                      <a:t>内</a:t>
                    </a:r>
                    <a:r>
                      <a:rPr lang="zh-CN" altLang="en-US" sz="1000" dirty="0" smtClean="0"/>
                      <a:t>部信号值</a:t>
                    </a:r>
                    <a:r>
                      <a:rPr lang="zh-CN" altLang="en-US" sz="1000" dirty="0" smtClean="0"/>
                      <a:t>及</a:t>
                    </a:r>
                    <a:r>
                      <a:rPr lang="zh-CN" altLang="en-US" sz="1000" dirty="0" smtClean="0"/>
                      <a:t>故</a:t>
                    </a:r>
                    <a:r>
                      <a:rPr lang="zh-CN" altLang="en-US" sz="1000" dirty="0" smtClean="0"/>
                      <a:t>障</a:t>
                    </a:r>
                    <a:r>
                      <a:rPr lang="zh-CN" altLang="en-US" sz="1000" dirty="0"/>
                      <a:t>诊</a:t>
                    </a:r>
                    <a:r>
                      <a:rPr lang="zh-CN" altLang="en-US" sz="1000" dirty="0" smtClean="0"/>
                      <a:t>断反馈</a:t>
                    </a:r>
                    <a:endParaRPr lang="zh-CN" altLang="en-US" sz="1000" dirty="0"/>
                  </a:p>
                </p:txBody>
              </p:sp>
            </p:grpSp>
          </p:grpSp>
        </p:grpSp>
        <p:cxnSp>
          <p:nvCxnSpPr>
            <p:cNvPr id="45" name="直接箭头连接符 58"/>
            <p:cNvCxnSpPr>
              <a:stCxn id="52" idx="3"/>
              <a:endCxn id="48" idx="1"/>
            </p:cNvCxnSpPr>
            <p:nvPr/>
          </p:nvCxnSpPr>
          <p:spPr>
            <a:xfrm flipV="1">
              <a:off x="5471269" y="1837156"/>
              <a:ext cx="812090" cy="24287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946461"/>
              </p:ext>
            </p:extLst>
          </p:nvPr>
        </p:nvGraphicFramePr>
        <p:xfrm>
          <a:off x="1800486" y="3616660"/>
          <a:ext cx="828092" cy="514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Packager Shell Object" showAsIcon="1" r:id="rId5" imgW="504000" imgH="313200" progId="Package">
                  <p:embed/>
                </p:oleObj>
              </mc:Choice>
              <mc:Fallback>
                <p:oleObj name="Packager Shell Object" showAsIcon="1" r:id="rId5" imgW="504000" imgH="313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00486" y="3616660"/>
                        <a:ext cx="828092" cy="514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6954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述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_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 smtClean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AcChrgrIntkT2_DD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8" y="1096380"/>
            <a:ext cx="3665620" cy="2003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30" y="520316"/>
            <a:ext cx="4284476" cy="34428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80606" y="2320516"/>
            <a:ext cx="900100" cy="6120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6530" y="3292624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温度值输出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20966" y="4120716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17010" y="2212504"/>
            <a:ext cx="1656184" cy="17281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32734" y="2068488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使能条件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09098" y="520316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滤波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96930" y="628328"/>
            <a:ext cx="1332148" cy="6480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52814" y="2032484"/>
            <a:ext cx="1476164" cy="43204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634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述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_</a:t>
              </a:r>
              <a:r>
                <a:rPr lang="en-US" altLang="zh-CN" sz="14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 err="1" smtClean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AcChrgrIntkT_DD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9" y="1168388"/>
            <a:ext cx="4104456" cy="252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70" y="988368"/>
            <a:ext cx="4572508" cy="29785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72494" y="3796680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温度值输出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20966" y="4120716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 smtClean="0">
                <a:solidFill>
                  <a:srgbClr val="FF0000"/>
                </a:solidFill>
              </a:rPr>
              <a:t>故障诊断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68638" y="2716560"/>
            <a:ext cx="972108" cy="8640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49058" y="2356520"/>
            <a:ext cx="1548172" cy="16201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53014" y="1024372"/>
            <a:ext cx="1584176" cy="6480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45202" y="736340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滤波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52814" y="2032484"/>
            <a:ext cx="111612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使</a:t>
            </a:r>
            <a:r>
              <a:rPr lang="zh-CN" altLang="en-US" sz="1200" dirty="0" smtClean="0">
                <a:solidFill>
                  <a:srgbClr val="FF0000"/>
                </a:solidFill>
              </a:rPr>
              <a:t>能条件</a:t>
            </a:r>
            <a:endParaRPr lang="zh-CN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0846" y="2320516"/>
            <a:ext cx="1368152" cy="43204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7973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itlefont"/>
  <p:tag name="FONTSETCLASSNAME" val="FontSet1"/>
  <p:tag name="COLORS" val="-2;-2;-2;-2;TitleFontColor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itleBox"/>
  <p:tag name="SHAPECLASSPROTECTIONTYP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AA/MBL1-CN"/>
  <p:tag name="FIELD.DPT.VALUE" val="AA/MBL1-CN | "/>
  <p:tag name="FIELDS.INITIALIZED" val="1"/>
  <p:tag name="ML_1" val="AACN_Sgh3_AA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extBoxFont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extBox"/>
  <p:tag name="SHAPECLASSPROTECTIONTYPE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woObjectsStacked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Copyrightfont"/>
  <p:tag name="FONTSETCLASSNAME" val="FontSet1"/>
  <p:tag name="COLORS" val="-2;-2;-2;-2;CopyRightFontColor2;-2"/>
  <p:tag name="COLORSETCLASSNAME" val="ColorSet1"/>
  <p:tag name="SCRIPT" val="1"/>
  <p:tag name="FIELDS" val="CONF;DPT;DATE;REM_ABL;COPY;"/>
  <p:tag name="MLI" val="1"/>
  <p:tag name="SHAPESETGROUPCLASSNAME" val="ShapeSetGroup1"/>
  <p:tag name="SHAPESETCLASSNAME" val="Title"/>
  <p:tag name="COLORSETGROUPCLASSNAME" val="ColorSetGroup1"/>
  <p:tag name="FONTSETGROUPCLASSNAME" val="FontSetGroup1"/>
  <p:tag name="SHAPECLASSNAME" val="Copyrightline"/>
  <p:tag name="SHAPECLASSPROTECTIONTYPE" val="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heme/theme1.xml><?xml version="1.0" encoding="utf-8"?>
<a:theme xmlns:a="http://schemas.openxmlformats.org/drawingml/2006/main" name="1_Bosch">
  <a:themeElements>
    <a:clrScheme name="Bosc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3F136C"/>
      </a:accent1>
      <a:accent2>
        <a:srgbClr val="08427E"/>
      </a:accent2>
      <a:accent3>
        <a:srgbClr val="0E78C5"/>
      </a:accent3>
      <a:accent4>
        <a:srgbClr val="1399A0"/>
      </a:accent4>
      <a:accent5>
        <a:srgbClr val="67B419"/>
      </a:accent5>
      <a:accent6>
        <a:srgbClr val="0A5139"/>
      </a:accent6>
      <a:hlink>
        <a:srgbClr val="738CB4"/>
      </a:hlink>
      <a:folHlink>
        <a:srgbClr val="B0BB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ts val="2300"/>
          </a:lnSpc>
          <a:spcBef>
            <a:spcPts val="500"/>
          </a:spcBef>
          <a:buFontTx/>
          <a:buNone/>
          <a:defRPr sz="1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53B63"/>
        </a:accent1>
        <a:accent2>
          <a:srgbClr val="425C8F"/>
        </a:accent2>
        <a:accent3>
          <a:srgbClr val="FFFFFF"/>
        </a:accent3>
        <a:accent4>
          <a:srgbClr val="000000"/>
        </a:accent4>
        <a:accent5>
          <a:srgbClr val="AAAFB7"/>
        </a:accent5>
        <a:accent6>
          <a:srgbClr val="3B5381"/>
        </a:accent6>
        <a:hlink>
          <a:srgbClr val="738CB4"/>
        </a:hlink>
        <a:folHlink>
          <a:srgbClr val="B0BBD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33827</TotalTime>
  <Words>3168</Words>
  <Application>Microsoft Office PowerPoint</Application>
  <PresentationFormat>Custom</PresentationFormat>
  <Paragraphs>278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Bosch Office Sans</vt:lpstr>
      <vt:lpstr>Heiti SC Medium</vt:lpstr>
      <vt:lpstr>宋体</vt:lpstr>
      <vt:lpstr>微软雅黑</vt:lpstr>
      <vt:lpstr>新宋体</vt:lpstr>
      <vt:lpstr>黑体</vt:lpstr>
      <vt:lpstr>黑体-简 中等</vt:lpstr>
      <vt:lpstr>黑体-简 细体</vt:lpstr>
      <vt:lpstr>Arial</vt:lpstr>
      <vt:lpstr>Calibri</vt:lpstr>
      <vt:lpstr>Wingdings 3</vt:lpstr>
      <vt:lpstr>1_Bosch</vt:lpstr>
      <vt:lpstr>Packager Shell Object</vt:lpstr>
      <vt:lpstr>Package</vt:lpstr>
      <vt:lpstr>PowerPoint Presentation</vt:lpstr>
      <vt:lpstr>标题宋体/黑体60 副标题宋体/黑体40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标题宋体/黑体60 副标题宋体/黑体40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 Jinfeng(库金峰)(UAES-XE/PSA1)</dc:creator>
  <cp:lastModifiedBy>EXT Qiao Feifei(乔飞飞)(UAES/ESF3)</cp:lastModifiedBy>
  <cp:revision>1383</cp:revision>
  <cp:lastPrinted>2017-11-21T15:49:20Z</cp:lastPrinted>
  <dcterms:created xsi:type="dcterms:W3CDTF">2017-08-08T06:40:04Z</dcterms:created>
  <dcterms:modified xsi:type="dcterms:W3CDTF">2022-10-12T03:06:54Z</dcterms:modified>
</cp:coreProperties>
</file>